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handoutMasters/handoutMaster1.xml" ContentType="application/vnd.openxmlformats-officedocument.presentationml.handoutMaster+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notesSlides/notesSlide1.xml" ContentType="application/vnd.openxmlformats-officedocument.presentationml.notesSlide+xml"/>
  <Default Extension="gif" ContentType="image/gif"/>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Default Extension="jpeg" ContentType="image/jpeg"/>
  <Override PartName="/ppt/tableStyles.xml" ContentType="application/vnd.openxmlformats-officedocument.presentationml.tableStyles+xml"/>
  <Override PartName="/ppt/slideLayouts/slideLayout4.xml" ContentType="application/vnd.openxmlformats-officedocument.presentationml.slideLayout+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38404800" cy="40233600"/>
  <p:notesSz cx="6858000" cy="9144000"/>
  <p:defaultTextStyle>
    <a:defPPr>
      <a:defRPr lang="en-US"/>
    </a:defPPr>
    <a:lvl1pPr marL="0" algn="l" defTabSz="2246772" rtl="0" eaLnBrk="1" latinLnBrk="0" hangingPunct="1">
      <a:defRPr sz="8800" kern="1200">
        <a:solidFill>
          <a:schemeClr val="tx1"/>
        </a:solidFill>
        <a:latin typeface="+mn-lt"/>
        <a:ea typeface="+mn-ea"/>
        <a:cs typeface="+mn-cs"/>
      </a:defRPr>
    </a:lvl1pPr>
    <a:lvl2pPr marL="2246772" algn="l" defTabSz="2246772" rtl="0" eaLnBrk="1" latinLnBrk="0" hangingPunct="1">
      <a:defRPr sz="8800" kern="1200">
        <a:solidFill>
          <a:schemeClr val="tx1"/>
        </a:solidFill>
        <a:latin typeface="+mn-lt"/>
        <a:ea typeface="+mn-ea"/>
        <a:cs typeface="+mn-cs"/>
      </a:defRPr>
    </a:lvl2pPr>
    <a:lvl3pPr marL="4493544" algn="l" defTabSz="2246772" rtl="0" eaLnBrk="1" latinLnBrk="0" hangingPunct="1">
      <a:defRPr sz="8800" kern="1200">
        <a:solidFill>
          <a:schemeClr val="tx1"/>
        </a:solidFill>
        <a:latin typeface="+mn-lt"/>
        <a:ea typeface="+mn-ea"/>
        <a:cs typeface="+mn-cs"/>
      </a:defRPr>
    </a:lvl3pPr>
    <a:lvl4pPr marL="6740317" algn="l" defTabSz="2246772" rtl="0" eaLnBrk="1" latinLnBrk="0" hangingPunct="1">
      <a:defRPr sz="8800" kern="1200">
        <a:solidFill>
          <a:schemeClr val="tx1"/>
        </a:solidFill>
        <a:latin typeface="+mn-lt"/>
        <a:ea typeface="+mn-ea"/>
        <a:cs typeface="+mn-cs"/>
      </a:defRPr>
    </a:lvl4pPr>
    <a:lvl5pPr marL="8987089" algn="l" defTabSz="2246772" rtl="0" eaLnBrk="1" latinLnBrk="0" hangingPunct="1">
      <a:defRPr sz="8800" kern="1200">
        <a:solidFill>
          <a:schemeClr val="tx1"/>
        </a:solidFill>
        <a:latin typeface="+mn-lt"/>
        <a:ea typeface="+mn-ea"/>
        <a:cs typeface="+mn-cs"/>
      </a:defRPr>
    </a:lvl5pPr>
    <a:lvl6pPr marL="11233861" algn="l" defTabSz="2246772" rtl="0" eaLnBrk="1" latinLnBrk="0" hangingPunct="1">
      <a:defRPr sz="8800" kern="1200">
        <a:solidFill>
          <a:schemeClr val="tx1"/>
        </a:solidFill>
        <a:latin typeface="+mn-lt"/>
        <a:ea typeface="+mn-ea"/>
        <a:cs typeface="+mn-cs"/>
      </a:defRPr>
    </a:lvl6pPr>
    <a:lvl7pPr marL="13480633" algn="l" defTabSz="2246772" rtl="0" eaLnBrk="1" latinLnBrk="0" hangingPunct="1">
      <a:defRPr sz="8800" kern="1200">
        <a:solidFill>
          <a:schemeClr val="tx1"/>
        </a:solidFill>
        <a:latin typeface="+mn-lt"/>
        <a:ea typeface="+mn-ea"/>
        <a:cs typeface="+mn-cs"/>
      </a:defRPr>
    </a:lvl7pPr>
    <a:lvl8pPr marL="15727406" algn="l" defTabSz="2246772" rtl="0" eaLnBrk="1" latinLnBrk="0" hangingPunct="1">
      <a:defRPr sz="8800" kern="1200">
        <a:solidFill>
          <a:schemeClr val="tx1"/>
        </a:solidFill>
        <a:latin typeface="+mn-lt"/>
        <a:ea typeface="+mn-ea"/>
        <a:cs typeface="+mn-cs"/>
      </a:defRPr>
    </a:lvl8pPr>
    <a:lvl9pPr marL="17974178" algn="l" defTabSz="2246772" rtl="0" eaLnBrk="1" latinLnBrk="0" hangingPunct="1">
      <a:defRPr sz="8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snapVertSplitter="1" vertBarState="minimized">
    <p:restoredLeft sz="15620"/>
    <p:restoredTop sz="94660"/>
  </p:normalViewPr>
  <p:slideViewPr>
    <p:cSldViewPr snapToGrid="0" snapToObjects="1" showGuides="1">
      <p:cViewPr>
        <p:scale>
          <a:sx n="33" d="100"/>
          <a:sy n="33" d="100"/>
        </p:scale>
        <p:origin x="-480" y="-88"/>
      </p:cViewPr>
      <p:guideLst>
        <p:guide orient="horz" pos="12672"/>
        <p:guide pos="12096"/>
      </p:guideLst>
    </p:cSldViewPr>
  </p:slid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7D9EF-8EC5-8B44-B417-B8F40EC8F0F1}" type="datetimeFigureOut">
              <a:rPr lang="en-US" smtClean="0"/>
              <a:pPr/>
              <a:t>1/5/11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6D972B-CEF2-5545-96C5-5C863134FBC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154FA9-32F2-DC4F-906A-333F85CDF84C}" type="datetimeFigureOut">
              <a:rPr lang="en-US" smtClean="0"/>
              <a:pPr/>
              <a:t>1/5/11</a:t>
            </a:fld>
            <a:endParaRPr lang="en-US"/>
          </a:p>
        </p:txBody>
      </p:sp>
      <p:sp>
        <p:nvSpPr>
          <p:cNvPr id="4" name="Slide Image Placeholder 3"/>
          <p:cNvSpPr>
            <a:spLocks noGrp="1" noRot="1" noChangeAspect="1"/>
          </p:cNvSpPr>
          <p:nvPr>
            <p:ph type="sldImg" idx="2"/>
          </p:nvPr>
        </p:nvSpPr>
        <p:spPr>
          <a:xfrm>
            <a:off x="1792288" y="685800"/>
            <a:ext cx="32734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892668-52D2-FF48-835C-706924A453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892668-52D2-FF48-835C-706924A453A2}"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2498496"/>
            <a:ext cx="32644080" cy="8624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5760720" y="22799040"/>
            <a:ext cx="26883360" cy="10281920"/>
          </a:xfrm>
        </p:spPr>
        <p:txBody>
          <a:bodyPr/>
          <a:lstStyle>
            <a:lvl1pPr marL="0" indent="0" algn="ctr">
              <a:buNone/>
              <a:defRPr>
                <a:solidFill>
                  <a:schemeClr val="tx1">
                    <a:tint val="75000"/>
                  </a:schemeClr>
                </a:solidFill>
              </a:defRPr>
            </a:lvl1pPr>
            <a:lvl2pPr marL="2246772" indent="0" algn="ctr">
              <a:buNone/>
              <a:defRPr>
                <a:solidFill>
                  <a:schemeClr val="tx1">
                    <a:tint val="75000"/>
                  </a:schemeClr>
                </a:solidFill>
              </a:defRPr>
            </a:lvl2pPr>
            <a:lvl3pPr marL="4493544" indent="0" algn="ctr">
              <a:buNone/>
              <a:defRPr>
                <a:solidFill>
                  <a:schemeClr val="tx1">
                    <a:tint val="75000"/>
                  </a:schemeClr>
                </a:solidFill>
              </a:defRPr>
            </a:lvl3pPr>
            <a:lvl4pPr marL="6740317" indent="0" algn="ctr">
              <a:buNone/>
              <a:defRPr>
                <a:solidFill>
                  <a:schemeClr val="tx1">
                    <a:tint val="75000"/>
                  </a:schemeClr>
                </a:solidFill>
              </a:defRPr>
            </a:lvl4pPr>
            <a:lvl5pPr marL="8987089" indent="0" algn="ctr">
              <a:buNone/>
              <a:defRPr>
                <a:solidFill>
                  <a:schemeClr val="tx1">
                    <a:tint val="75000"/>
                  </a:schemeClr>
                </a:solidFill>
              </a:defRPr>
            </a:lvl5pPr>
            <a:lvl6pPr marL="11233861" indent="0" algn="ctr">
              <a:buNone/>
              <a:defRPr>
                <a:solidFill>
                  <a:schemeClr val="tx1">
                    <a:tint val="75000"/>
                  </a:schemeClr>
                </a:solidFill>
              </a:defRPr>
            </a:lvl6pPr>
            <a:lvl7pPr marL="13480633" indent="0" algn="ctr">
              <a:buNone/>
              <a:defRPr>
                <a:solidFill>
                  <a:schemeClr val="tx1">
                    <a:tint val="75000"/>
                  </a:schemeClr>
                </a:solidFill>
              </a:defRPr>
            </a:lvl7pPr>
            <a:lvl8pPr marL="15727406" indent="0" algn="ctr">
              <a:buNone/>
              <a:defRPr>
                <a:solidFill>
                  <a:schemeClr val="tx1">
                    <a:tint val="75000"/>
                  </a:schemeClr>
                </a:solidFill>
              </a:defRPr>
            </a:lvl8pPr>
            <a:lvl9pPr marL="179741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843480" y="1611212"/>
            <a:ext cx="8641080" cy="3432894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20240" y="1611212"/>
            <a:ext cx="25283160" cy="343289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5" y="25853816"/>
            <a:ext cx="32644080" cy="7990840"/>
          </a:xfrm>
        </p:spPr>
        <p:txBody>
          <a:bodyPr anchor="t"/>
          <a:lstStyle>
            <a:lvl1pPr algn="l">
              <a:defRPr sz="19700" b="1" cap="all"/>
            </a:lvl1pPr>
          </a:lstStyle>
          <a:p>
            <a:r>
              <a:rPr lang="en-US" smtClean="0"/>
              <a:t>Click to edit Master title style</a:t>
            </a:r>
            <a:endParaRPr lang="en-US"/>
          </a:p>
        </p:txBody>
      </p:sp>
      <p:sp>
        <p:nvSpPr>
          <p:cNvPr id="3" name="Text Placeholder 2"/>
          <p:cNvSpPr>
            <a:spLocks noGrp="1"/>
          </p:cNvSpPr>
          <p:nvPr>
            <p:ph type="body" idx="1"/>
          </p:nvPr>
        </p:nvSpPr>
        <p:spPr>
          <a:xfrm>
            <a:off x="3033715" y="17052719"/>
            <a:ext cx="32644080" cy="8801097"/>
          </a:xfrm>
        </p:spPr>
        <p:txBody>
          <a:bodyPr anchor="b"/>
          <a:lstStyle>
            <a:lvl1pPr marL="0" indent="0">
              <a:buNone/>
              <a:defRPr sz="9800">
                <a:solidFill>
                  <a:schemeClr val="tx1">
                    <a:tint val="75000"/>
                  </a:schemeClr>
                </a:solidFill>
              </a:defRPr>
            </a:lvl1pPr>
            <a:lvl2pPr marL="2246772" indent="0">
              <a:buNone/>
              <a:defRPr sz="8800">
                <a:solidFill>
                  <a:schemeClr val="tx1">
                    <a:tint val="75000"/>
                  </a:schemeClr>
                </a:solidFill>
              </a:defRPr>
            </a:lvl2pPr>
            <a:lvl3pPr marL="4493544" indent="0">
              <a:buNone/>
              <a:defRPr sz="7900">
                <a:solidFill>
                  <a:schemeClr val="tx1">
                    <a:tint val="75000"/>
                  </a:schemeClr>
                </a:solidFill>
              </a:defRPr>
            </a:lvl3pPr>
            <a:lvl4pPr marL="6740317" indent="0">
              <a:buNone/>
              <a:defRPr sz="6900">
                <a:solidFill>
                  <a:schemeClr val="tx1">
                    <a:tint val="75000"/>
                  </a:schemeClr>
                </a:solidFill>
              </a:defRPr>
            </a:lvl4pPr>
            <a:lvl5pPr marL="8987089" indent="0">
              <a:buNone/>
              <a:defRPr sz="6900">
                <a:solidFill>
                  <a:schemeClr val="tx1">
                    <a:tint val="75000"/>
                  </a:schemeClr>
                </a:solidFill>
              </a:defRPr>
            </a:lvl5pPr>
            <a:lvl6pPr marL="11233861" indent="0">
              <a:buNone/>
              <a:defRPr sz="6900">
                <a:solidFill>
                  <a:schemeClr val="tx1">
                    <a:tint val="75000"/>
                  </a:schemeClr>
                </a:solidFill>
              </a:defRPr>
            </a:lvl6pPr>
            <a:lvl7pPr marL="13480633" indent="0">
              <a:buNone/>
              <a:defRPr sz="6900">
                <a:solidFill>
                  <a:schemeClr val="tx1">
                    <a:tint val="75000"/>
                  </a:schemeClr>
                </a:solidFill>
              </a:defRPr>
            </a:lvl7pPr>
            <a:lvl8pPr marL="15727406" indent="0">
              <a:buNone/>
              <a:defRPr sz="6900">
                <a:solidFill>
                  <a:schemeClr val="tx1">
                    <a:tint val="75000"/>
                  </a:schemeClr>
                </a:solidFill>
              </a:defRPr>
            </a:lvl8pPr>
            <a:lvl9pPr marL="17974178" indent="0">
              <a:buNone/>
              <a:defRPr sz="6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20240" y="9387843"/>
            <a:ext cx="16962120" cy="26552316"/>
          </a:xfrm>
        </p:spPr>
        <p:txBody>
          <a:bodyPr/>
          <a:lstStyle>
            <a:lvl1pPr>
              <a:defRPr sz="13800"/>
            </a:lvl1pPr>
            <a:lvl2pPr>
              <a:defRPr sz="118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522440" y="9387843"/>
            <a:ext cx="16962120" cy="26552316"/>
          </a:xfrm>
        </p:spPr>
        <p:txBody>
          <a:bodyPr/>
          <a:lstStyle>
            <a:lvl1pPr>
              <a:defRPr sz="13800"/>
            </a:lvl1pPr>
            <a:lvl2pPr>
              <a:defRPr sz="118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20240" y="9005996"/>
            <a:ext cx="16968790" cy="3753270"/>
          </a:xfrm>
        </p:spPr>
        <p:txBody>
          <a:bodyPr anchor="b"/>
          <a:lstStyle>
            <a:lvl1pPr marL="0" indent="0">
              <a:buNone/>
              <a:defRPr sz="11800" b="1"/>
            </a:lvl1pPr>
            <a:lvl2pPr marL="2246772" indent="0">
              <a:buNone/>
              <a:defRPr sz="9800" b="1"/>
            </a:lvl2pPr>
            <a:lvl3pPr marL="4493544" indent="0">
              <a:buNone/>
              <a:defRPr sz="8800" b="1"/>
            </a:lvl3pPr>
            <a:lvl4pPr marL="6740317" indent="0">
              <a:buNone/>
              <a:defRPr sz="7900" b="1"/>
            </a:lvl4pPr>
            <a:lvl5pPr marL="8987089" indent="0">
              <a:buNone/>
              <a:defRPr sz="7900" b="1"/>
            </a:lvl5pPr>
            <a:lvl6pPr marL="11233861" indent="0">
              <a:buNone/>
              <a:defRPr sz="7900" b="1"/>
            </a:lvl6pPr>
            <a:lvl7pPr marL="13480633" indent="0">
              <a:buNone/>
              <a:defRPr sz="7900" b="1"/>
            </a:lvl7pPr>
            <a:lvl8pPr marL="15727406" indent="0">
              <a:buNone/>
              <a:defRPr sz="7900" b="1"/>
            </a:lvl8pPr>
            <a:lvl9pPr marL="17974178" indent="0">
              <a:buNone/>
              <a:defRPr sz="7900" b="1"/>
            </a:lvl9pPr>
          </a:lstStyle>
          <a:p>
            <a:pPr lvl="0"/>
            <a:r>
              <a:rPr lang="en-US" smtClean="0"/>
              <a:t>Click to edit Master text styles</a:t>
            </a:r>
          </a:p>
        </p:txBody>
      </p:sp>
      <p:sp>
        <p:nvSpPr>
          <p:cNvPr id="4" name="Content Placeholder 3"/>
          <p:cNvSpPr>
            <a:spLocks noGrp="1"/>
          </p:cNvSpPr>
          <p:nvPr>
            <p:ph sz="half" idx="2"/>
          </p:nvPr>
        </p:nvSpPr>
        <p:spPr>
          <a:xfrm>
            <a:off x="1920240" y="12759266"/>
            <a:ext cx="16968790" cy="23180890"/>
          </a:xfrm>
        </p:spPr>
        <p:txBody>
          <a:bodyPr/>
          <a:lstStyle>
            <a:lvl1pPr>
              <a:defRPr sz="11800"/>
            </a:lvl1pPr>
            <a:lvl2pPr>
              <a:defRPr sz="9800"/>
            </a:lvl2pPr>
            <a:lvl3pPr>
              <a:defRPr sz="8800"/>
            </a:lvl3pPr>
            <a:lvl4pPr>
              <a:defRPr sz="7900"/>
            </a:lvl4pPr>
            <a:lvl5pPr>
              <a:defRPr sz="7900"/>
            </a:lvl5pPr>
            <a:lvl6pPr>
              <a:defRPr sz="7900"/>
            </a:lvl6pPr>
            <a:lvl7pPr>
              <a:defRPr sz="7900"/>
            </a:lvl7pPr>
            <a:lvl8pPr>
              <a:defRPr sz="7900"/>
            </a:lvl8pPr>
            <a:lvl9pPr>
              <a:defRPr sz="7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509107" y="9005996"/>
            <a:ext cx="16975455" cy="3753270"/>
          </a:xfrm>
        </p:spPr>
        <p:txBody>
          <a:bodyPr anchor="b"/>
          <a:lstStyle>
            <a:lvl1pPr marL="0" indent="0">
              <a:buNone/>
              <a:defRPr sz="11800" b="1"/>
            </a:lvl1pPr>
            <a:lvl2pPr marL="2246772" indent="0">
              <a:buNone/>
              <a:defRPr sz="9800" b="1"/>
            </a:lvl2pPr>
            <a:lvl3pPr marL="4493544" indent="0">
              <a:buNone/>
              <a:defRPr sz="8800" b="1"/>
            </a:lvl3pPr>
            <a:lvl4pPr marL="6740317" indent="0">
              <a:buNone/>
              <a:defRPr sz="7900" b="1"/>
            </a:lvl4pPr>
            <a:lvl5pPr marL="8987089" indent="0">
              <a:buNone/>
              <a:defRPr sz="7900" b="1"/>
            </a:lvl5pPr>
            <a:lvl6pPr marL="11233861" indent="0">
              <a:buNone/>
              <a:defRPr sz="7900" b="1"/>
            </a:lvl6pPr>
            <a:lvl7pPr marL="13480633" indent="0">
              <a:buNone/>
              <a:defRPr sz="7900" b="1"/>
            </a:lvl7pPr>
            <a:lvl8pPr marL="15727406" indent="0">
              <a:buNone/>
              <a:defRPr sz="7900" b="1"/>
            </a:lvl8pPr>
            <a:lvl9pPr marL="17974178" indent="0">
              <a:buNone/>
              <a:defRPr sz="7900" b="1"/>
            </a:lvl9pPr>
          </a:lstStyle>
          <a:p>
            <a:pPr lvl="0"/>
            <a:r>
              <a:rPr lang="en-US" smtClean="0"/>
              <a:t>Click to edit Master text styles</a:t>
            </a:r>
          </a:p>
        </p:txBody>
      </p:sp>
      <p:sp>
        <p:nvSpPr>
          <p:cNvPr id="6" name="Content Placeholder 5"/>
          <p:cNvSpPr>
            <a:spLocks noGrp="1"/>
          </p:cNvSpPr>
          <p:nvPr>
            <p:ph sz="quarter" idx="4"/>
          </p:nvPr>
        </p:nvSpPr>
        <p:spPr>
          <a:xfrm>
            <a:off x="19509107" y="12759266"/>
            <a:ext cx="16975455" cy="23180890"/>
          </a:xfrm>
        </p:spPr>
        <p:txBody>
          <a:bodyPr/>
          <a:lstStyle>
            <a:lvl1pPr>
              <a:defRPr sz="11800"/>
            </a:lvl1pPr>
            <a:lvl2pPr>
              <a:defRPr sz="9800"/>
            </a:lvl2pPr>
            <a:lvl3pPr>
              <a:defRPr sz="8800"/>
            </a:lvl3pPr>
            <a:lvl4pPr>
              <a:defRPr sz="7900"/>
            </a:lvl4pPr>
            <a:lvl5pPr>
              <a:defRPr sz="7900"/>
            </a:lvl5pPr>
            <a:lvl6pPr>
              <a:defRPr sz="7900"/>
            </a:lvl6pPr>
            <a:lvl7pPr>
              <a:defRPr sz="7900"/>
            </a:lvl7pPr>
            <a:lvl8pPr>
              <a:defRPr sz="7900"/>
            </a:lvl8pPr>
            <a:lvl9pPr>
              <a:defRPr sz="7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2" y="1601893"/>
            <a:ext cx="12634915" cy="6817360"/>
          </a:xfrm>
        </p:spPr>
        <p:txBody>
          <a:bodyPr anchor="b"/>
          <a:lstStyle>
            <a:lvl1pPr algn="l">
              <a:defRPr sz="9800" b="1"/>
            </a:lvl1pPr>
          </a:lstStyle>
          <a:p>
            <a:r>
              <a:rPr lang="en-US" smtClean="0"/>
              <a:t>Click to edit Master title style</a:t>
            </a:r>
            <a:endParaRPr lang="en-US"/>
          </a:p>
        </p:txBody>
      </p:sp>
      <p:sp>
        <p:nvSpPr>
          <p:cNvPr id="3" name="Content Placeholder 2"/>
          <p:cNvSpPr>
            <a:spLocks noGrp="1"/>
          </p:cNvSpPr>
          <p:nvPr>
            <p:ph idx="1"/>
          </p:nvPr>
        </p:nvSpPr>
        <p:spPr>
          <a:xfrm>
            <a:off x="15015210" y="1601896"/>
            <a:ext cx="21469350" cy="34338263"/>
          </a:xfrm>
        </p:spPr>
        <p:txBody>
          <a:bodyPr/>
          <a:lstStyle>
            <a:lvl1pPr>
              <a:defRPr sz="15700"/>
            </a:lvl1pPr>
            <a:lvl2pPr>
              <a:defRPr sz="138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20242" y="8419256"/>
            <a:ext cx="12634915" cy="27520903"/>
          </a:xfrm>
        </p:spPr>
        <p:txBody>
          <a:bodyPr/>
          <a:lstStyle>
            <a:lvl1pPr marL="0" indent="0">
              <a:buNone/>
              <a:defRPr sz="6900"/>
            </a:lvl1pPr>
            <a:lvl2pPr marL="2246772" indent="0">
              <a:buNone/>
              <a:defRPr sz="5900"/>
            </a:lvl2pPr>
            <a:lvl3pPr marL="4493544" indent="0">
              <a:buNone/>
              <a:defRPr sz="4900"/>
            </a:lvl3pPr>
            <a:lvl4pPr marL="6740317" indent="0">
              <a:buNone/>
              <a:defRPr sz="4400"/>
            </a:lvl4pPr>
            <a:lvl5pPr marL="8987089" indent="0">
              <a:buNone/>
              <a:defRPr sz="4400"/>
            </a:lvl5pPr>
            <a:lvl6pPr marL="11233861" indent="0">
              <a:buNone/>
              <a:defRPr sz="4400"/>
            </a:lvl6pPr>
            <a:lvl7pPr marL="13480633" indent="0">
              <a:buNone/>
              <a:defRPr sz="4400"/>
            </a:lvl7pPr>
            <a:lvl8pPr marL="15727406" indent="0">
              <a:buNone/>
              <a:defRPr sz="4400"/>
            </a:lvl8pPr>
            <a:lvl9pPr marL="17974178"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10" y="28163520"/>
            <a:ext cx="23042880" cy="3324863"/>
          </a:xfrm>
        </p:spPr>
        <p:txBody>
          <a:bodyPr anchor="b"/>
          <a:lstStyle>
            <a:lvl1pPr algn="l">
              <a:defRPr sz="9800" b="1"/>
            </a:lvl1pPr>
          </a:lstStyle>
          <a:p>
            <a:r>
              <a:rPr lang="en-US" smtClean="0"/>
              <a:t>Click to edit Master title style</a:t>
            </a:r>
            <a:endParaRPr lang="en-US"/>
          </a:p>
        </p:txBody>
      </p:sp>
      <p:sp>
        <p:nvSpPr>
          <p:cNvPr id="3" name="Picture Placeholder 2"/>
          <p:cNvSpPr>
            <a:spLocks noGrp="1"/>
          </p:cNvSpPr>
          <p:nvPr>
            <p:ph type="pic" idx="1"/>
          </p:nvPr>
        </p:nvSpPr>
        <p:spPr>
          <a:xfrm>
            <a:off x="7527610" y="3594947"/>
            <a:ext cx="23042880" cy="24140160"/>
          </a:xfrm>
        </p:spPr>
        <p:txBody>
          <a:bodyPr/>
          <a:lstStyle>
            <a:lvl1pPr marL="0" indent="0">
              <a:buNone/>
              <a:defRPr sz="15700"/>
            </a:lvl1pPr>
            <a:lvl2pPr marL="2246772" indent="0">
              <a:buNone/>
              <a:defRPr sz="13800"/>
            </a:lvl2pPr>
            <a:lvl3pPr marL="4493544" indent="0">
              <a:buNone/>
              <a:defRPr sz="11800"/>
            </a:lvl3pPr>
            <a:lvl4pPr marL="6740317" indent="0">
              <a:buNone/>
              <a:defRPr sz="9800"/>
            </a:lvl4pPr>
            <a:lvl5pPr marL="8987089" indent="0">
              <a:buNone/>
              <a:defRPr sz="9800"/>
            </a:lvl5pPr>
            <a:lvl6pPr marL="11233861" indent="0">
              <a:buNone/>
              <a:defRPr sz="9800"/>
            </a:lvl6pPr>
            <a:lvl7pPr marL="13480633" indent="0">
              <a:buNone/>
              <a:defRPr sz="9800"/>
            </a:lvl7pPr>
            <a:lvl8pPr marL="15727406" indent="0">
              <a:buNone/>
              <a:defRPr sz="9800"/>
            </a:lvl8pPr>
            <a:lvl9pPr marL="17974178" indent="0">
              <a:buNone/>
              <a:defRPr sz="9800"/>
            </a:lvl9pPr>
          </a:lstStyle>
          <a:p>
            <a:endParaRPr lang="en-US" dirty="0"/>
          </a:p>
        </p:txBody>
      </p:sp>
      <p:sp>
        <p:nvSpPr>
          <p:cNvPr id="4" name="Text Placeholder 3"/>
          <p:cNvSpPr>
            <a:spLocks noGrp="1"/>
          </p:cNvSpPr>
          <p:nvPr>
            <p:ph type="body" sz="half" idx="2"/>
          </p:nvPr>
        </p:nvSpPr>
        <p:spPr>
          <a:xfrm>
            <a:off x="7527610" y="31488383"/>
            <a:ext cx="23042880" cy="4721857"/>
          </a:xfrm>
        </p:spPr>
        <p:txBody>
          <a:bodyPr/>
          <a:lstStyle>
            <a:lvl1pPr marL="0" indent="0">
              <a:buNone/>
              <a:defRPr sz="6900"/>
            </a:lvl1pPr>
            <a:lvl2pPr marL="2246772" indent="0">
              <a:buNone/>
              <a:defRPr sz="5900"/>
            </a:lvl2pPr>
            <a:lvl3pPr marL="4493544" indent="0">
              <a:buNone/>
              <a:defRPr sz="4900"/>
            </a:lvl3pPr>
            <a:lvl4pPr marL="6740317" indent="0">
              <a:buNone/>
              <a:defRPr sz="4400"/>
            </a:lvl4pPr>
            <a:lvl5pPr marL="8987089" indent="0">
              <a:buNone/>
              <a:defRPr sz="4400"/>
            </a:lvl5pPr>
            <a:lvl6pPr marL="11233861" indent="0">
              <a:buNone/>
              <a:defRPr sz="4400"/>
            </a:lvl6pPr>
            <a:lvl7pPr marL="13480633" indent="0">
              <a:buNone/>
              <a:defRPr sz="4400"/>
            </a:lvl7pPr>
            <a:lvl8pPr marL="15727406" indent="0">
              <a:buNone/>
              <a:defRPr sz="4400"/>
            </a:lvl8pPr>
            <a:lvl9pPr marL="17974178"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C452E-09D1-6F44-8F3C-58684EC223C1}" type="datetimeFigureOut">
              <a:rPr lang="en-US" smtClean="0"/>
              <a:pPr/>
              <a:t>1/5/11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1611210"/>
            <a:ext cx="34564320" cy="6705600"/>
          </a:xfrm>
          <a:prstGeom prst="rect">
            <a:avLst/>
          </a:prstGeom>
        </p:spPr>
        <p:txBody>
          <a:bodyPr vert="horz" lIns="449354" tIns="224677" rIns="449354" bIns="2246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920240" y="9387843"/>
            <a:ext cx="34564320" cy="26552316"/>
          </a:xfrm>
          <a:prstGeom prst="rect">
            <a:avLst/>
          </a:prstGeom>
        </p:spPr>
        <p:txBody>
          <a:bodyPr vert="horz" lIns="449354" tIns="224677" rIns="449354" bIns="2246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920240" y="37290589"/>
            <a:ext cx="8961120" cy="2142067"/>
          </a:xfrm>
          <a:prstGeom prst="rect">
            <a:avLst/>
          </a:prstGeom>
        </p:spPr>
        <p:txBody>
          <a:bodyPr vert="horz" lIns="449354" tIns="224677" rIns="449354" bIns="224677" rtlCol="0" anchor="ctr"/>
          <a:lstStyle>
            <a:lvl1pPr algn="l">
              <a:defRPr sz="5900">
                <a:solidFill>
                  <a:schemeClr val="tx1">
                    <a:tint val="75000"/>
                  </a:schemeClr>
                </a:solidFill>
              </a:defRPr>
            </a:lvl1pPr>
          </a:lstStyle>
          <a:p>
            <a:fld id="{07BC452E-09D1-6F44-8F3C-58684EC223C1}" type="datetimeFigureOut">
              <a:rPr lang="en-US" smtClean="0"/>
              <a:pPr/>
              <a:t>1/5/11</a:t>
            </a:fld>
            <a:endParaRPr lang="en-US" dirty="0"/>
          </a:p>
        </p:txBody>
      </p:sp>
      <p:sp>
        <p:nvSpPr>
          <p:cNvPr id="5" name="Footer Placeholder 4"/>
          <p:cNvSpPr>
            <a:spLocks noGrp="1"/>
          </p:cNvSpPr>
          <p:nvPr>
            <p:ph type="ftr" sz="quarter" idx="3"/>
          </p:nvPr>
        </p:nvSpPr>
        <p:spPr>
          <a:xfrm>
            <a:off x="13121640" y="37290589"/>
            <a:ext cx="12161520" cy="2142067"/>
          </a:xfrm>
          <a:prstGeom prst="rect">
            <a:avLst/>
          </a:prstGeom>
        </p:spPr>
        <p:txBody>
          <a:bodyPr vert="horz" lIns="449354" tIns="224677" rIns="449354" bIns="224677" rtlCol="0" anchor="ctr"/>
          <a:lstStyle>
            <a:lvl1pPr algn="ctr">
              <a:defRPr sz="5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7523440" y="37290589"/>
            <a:ext cx="8961120" cy="2142067"/>
          </a:xfrm>
          <a:prstGeom prst="rect">
            <a:avLst/>
          </a:prstGeom>
        </p:spPr>
        <p:txBody>
          <a:bodyPr vert="horz" lIns="449354" tIns="224677" rIns="449354" bIns="224677" rtlCol="0" anchor="ctr"/>
          <a:lstStyle>
            <a:lvl1pPr algn="r">
              <a:defRPr sz="5900">
                <a:solidFill>
                  <a:schemeClr val="tx1">
                    <a:tint val="75000"/>
                  </a:schemeClr>
                </a:solidFill>
              </a:defRPr>
            </a:lvl1pPr>
          </a:lstStyle>
          <a:p>
            <a:fld id="{D2B6EE9B-674F-9E4C-9BDF-E6ABF726CC9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46772" rtl="0" eaLnBrk="1" latinLnBrk="0" hangingPunct="1">
        <a:spcBef>
          <a:spcPct val="0"/>
        </a:spcBef>
        <a:buNone/>
        <a:defRPr sz="21600" kern="1200">
          <a:solidFill>
            <a:schemeClr val="tx1"/>
          </a:solidFill>
          <a:latin typeface="+mj-lt"/>
          <a:ea typeface="+mj-ea"/>
          <a:cs typeface="+mj-cs"/>
        </a:defRPr>
      </a:lvl1pPr>
    </p:titleStyle>
    <p:bodyStyle>
      <a:lvl1pPr marL="1685079" indent="-1685079" algn="l" defTabSz="2246772" rtl="0" eaLnBrk="1" latinLnBrk="0" hangingPunct="1">
        <a:spcBef>
          <a:spcPct val="20000"/>
        </a:spcBef>
        <a:buFont typeface="Arial"/>
        <a:buChar char="•"/>
        <a:defRPr sz="15700" kern="1200">
          <a:solidFill>
            <a:schemeClr val="tx1"/>
          </a:solidFill>
          <a:latin typeface="+mn-lt"/>
          <a:ea typeface="+mn-ea"/>
          <a:cs typeface="+mn-cs"/>
        </a:defRPr>
      </a:lvl1pPr>
      <a:lvl2pPr marL="3651005" indent="-1404233" algn="l" defTabSz="2246772" rtl="0" eaLnBrk="1" latinLnBrk="0" hangingPunct="1">
        <a:spcBef>
          <a:spcPct val="20000"/>
        </a:spcBef>
        <a:buFont typeface="Arial"/>
        <a:buChar char="–"/>
        <a:defRPr sz="13800" kern="1200">
          <a:solidFill>
            <a:schemeClr val="tx1"/>
          </a:solidFill>
          <a:latin typeface="+mn-lt"/>
          <a:ea typeface="+mn-ea"/>
          <a:cs typeface="+mn-cs"/>
        </a:defRPr>
      </a:lvl2pPr>
      <a:lvl3pPr marL="5616931" indent="-1123386" algn="l" defTabSz="2246772" rtl="0" eaLnBrk="1" latinLnBrk="0" hangingPunct="1">
        <a:spcBef>
          <a:spcPct val="20000"/>
        </a:spcBef>
        <a:buFont typeface="Arial"/>
        <a:buChar char="•"/>
        <a:defRPr sz="11800" kern="1200">
          <a:solidFill>
            <a:schemeClr val="tx1"/>
          </a:solidFill>
          <a:latin typeface="+mn-lt"/>
          <a:ea typeface="+mn-ea"/>
          <a:cs typeface="+mn-cs"/>
        </a:defRPr>
      </a:lvl3pPr>
      <a:lvl4pPr marL="7863703" indent="-1123386" algn="l" defTabSz="2246772" rtl="0" eaLnBrk="1" latinLnBrk="0" hangingPunct="1">
        <a:spcBef>
          <a:spcPct val="20000"/>
        </a:spcBef>
        <a:buFont typeface="Arial"/>
        <a:buChar char="–"/>
        <a:defRPr sz="9800" kern="1200">
          <a:solidFill>
            <a:schemeClr val="tx1"/>
          </a:solidFill>
          <a:latin typeface="+mn-lt"/>
          <a:ea typeface="+mn-ea"/>
          <a:cs typeface="+mn-cs"/>
        </a:defRPr>
      </a:lvl4pPr>
      <a:lvl5pPr marL="10110475" indent="-1123386" algn="l" defTabSz="2246772" rtl="0" eaLnBrk="1" latinLnBrk="0" hangingPunct="1">
        <a:spcBef>
          <a:spcPct val="20000"/>
        </a:spcBef>
        <a:buFont typeface="Arial"/>
        <a:buChar char="»"/>
        <a:defRPr sz="9800" kern="1200">
          <a:solidFill>
            <a:schemeClr val="tx1"/>
          </a:solidFill>
          <a:latin typeface="+mn-lt"/>
          <a:ea typeface="+mn-ea"/>
          <a:cs typeface="+mn-cs"/>
        </a:defRPr>
      </a:lvl5pPr>
      <a:lvl6pPr marL="12357247" indent="-1123386" algn="l" defTabSz="2246772" rtl="0" eaLnBrk="1" latinLnBrk="0" hangingPunct="1">
        <a:spcBef>
          <a:spcPct val="20000"/>
        </a:spcBef>
        <a:buFont typeface="Arial"/>
        <a:buChar char="•"/>
        <a:defRPr sz="9800" kern="1200">
          <a:solidFill>
            <a:schemeClr val="tx1"/>
          </a:solidFill>
          <a:latin typeface="+mn-lt"/>
          <a:ea typeface="+mn-ea"/>
          <a:cs typeface="+mn-cs"/>
        </a:defRPr>
      </a:lvl6pPr>
      <a:lvl7pPr marL="14604020" indent="-1123386" algn="l" defTabSz="2246772" rtl="0" eaLnBrk="1" latinLnBrk="0" hangingPunct="1">
        <a:spcBef>
          <a:spcPct val="20000"/>
        </a:spcBef>
        <a:buFont typeface="Arial"/>
        <a:buChar char="•"/>
        <a:defRPr sz="9800" kern="1200">
          <a:solidFill>
            <a:schemeClr val="tx1"/>
          </a:solidFill>
          <a:latin typeface="+mn-lt"/>
          <a:ea typeface="+mn-ea"/>
          <a:cs typeface="+mn-cs"/>
        </a:defRPr>
      </a:lvl7pPr>
      <a:lvl8pPr marL="16850792" indent="-1123386" algn="l" defTabSz="2246772" rtl="0" eaLnBrk="1" latinLnBrk="0" hangingPunct="1">
        <a:spcBef>
          <a:spcPct val="20000"/>
        </a:spcBef>
        <a:buFont typeface="Arial"/>
        <a:buChar char="•"/>
        <a:defRPr sz="9800" kern="1200">
          <a:solidFill>
            <a:schemeClr val="tx1"/>
          </a:solidFill>
          <a:latin typeface="+mn-lt"/>
          <a:ea typeface="+mn-ea"/>
          <a:cs typeface="+mn-cs"/>
        </a:defRPr>
      </a:lvl8pPr>
      <a:lvl9pPr marL="19097564" indent="-1123386" algn="l" defTabSz="2246772" rtl="0" eaLnBrk="1" latinLnBrk="0" hangingPunct="1">
        <a:spcBef>
          <a:spcPct val="20000"/>
        </a:spcBef>
        <a:buFont typeface="Arial"/>
        <a:buChar char="•"/>
        <a:defRPr sz="9800" kern="1200">
          <a:solidFill>
            <a:schemeClr val="tx1"/>
          </a:solidFill>
          <a:latin typeface="+mn-lt"/>
          <a:ea typeface="+mn-ea"/>
          <a:cs typeface="+mn-cs"/>
        </a:defRPr>
      </a:lvl9pPr>
    </p:bodyStyle>
    <p:otherStyle>
      <a:defPPr>
        <a:defRPr lang="en-US"/>
      </a:defPPr>
      <a:lvl1pPr marL="0" algn="l" defTabSz="2246772" rtl="0" eaLnBrk="1" latinLnBrk="0" hangingPunct="1">
        <a:defRPr sz="8800" kern="1200">
          <a:solidFill>
            <a:schemeClr val="tx1"/>
          </a:solidFill>
          <a:latin typeface="+mn-lt"/>
          <a:ea typeface="+mn-ea"/>
          <a:cs typeface="+mn-cs"/>
        </a:defRPr>
      </a:lvl1pPr>
      <a:lvl2pPr marL="2246772" algn="l" defTabSz="2246772" rtl="0" eaLnBrk="1" latinLnBrk="0" hangingPunct="1">
        <a:defRPr sz="8800" kern="1200">
          <a:solidFill>
            <a:schemeClr val="tx1"/>
          </a:solidFill>
          <a:latin typeface="+mn-lt"/>
          <a:ea typeface="+mn-ea"/>
          <a:cs typeface="+mn-cs"/>
        </a:defRPr>
      </a:lvl2pPr>
      <a:lvl3pPr marL="4493544" algn="l" defTabSz="2246772" rtl="0" eaLnBrk="1" latinLnBrk="0" hangingPunct="1">
        <a:defRPr sz="8800" kern="1200">
          <a:solidFill>
            <a:schemeClr val="tx1"/>
          </a:solidFill>
          <a:latin typeface="+mn-lt"/>
          <a:ea typeface="+mn-ea"/>
          <a:cs typeface="+mn-cs"/>
        </a:defRPr>
      </a:lvl3pPr>
      <a:lvl4pPr marL="6740317" algn="l" defTabSz="2246772" rtl="0" eaLnBrk="1" latinLnBrk="0" hangingPunct="1">
        <a:defRPr sz="8800" kern="1200">
          <a:solidFill>
            <a:schemeClr val="tx1"/>
          </a:solidFill>
          <a:latin typeface="+mn-lt"/>
          <a:ea typeface="+mn-ea"/>
          <a:cs typeface="+mn-cs"/>
        </a:defRPr>
      </a:lvl4pPr>
      <a:lvl5pPr marL="8987089" algn="l" defTabSz="2246772" rtl="0" eaLnBrk="1" latinLnBrk="0" hangingPunct="1">
        <a:defRPr sz="8800" kern="1200">
          <a:solidFill>
            <a:schemeClr val="tx1"/>
          </a:solidFill>
          <a:latin typeface="+mn-lt"/>
          <a:ea typeface="+mn-ea"/>
          <a:cs typeface="+mn-cs"/>
        </a:defRPr>
      </a:lvl5pPr>
      <a:lvl6pPr marL="11233861" algn="l" defTabSz="2246772" rtl="0" eaLnBrk="1" latinLnBrk="0" hangingPunct="1">
        <a:defRPr sz="8800" kern="1200">
          <a:solidFill>
            <a:schemeClr val="tx1"/>
          </a:solidFill>
          <a:latin typeface="+mn-lt"/>
          <a:ea typeface="+mn-ea"/>
          <a:cs typeface="+mn-cs"/>
        </a:defRPr>
      </a:lvl6pPr>
      <a:lvl7pPr marL="13480633" algn="l" defTabSz="2246772" rtl="0" eaLnBrk="1" latinLnBrk="0" hangingPunct="1">
        <a:defRPr sz="8800" kern="1200">
          <a:solidFill>
            <a:schemeClr val="tx1"/>
          </a:solidFill>
          <a:latin typeface="+mn-lt"/>
          <a:ea typeface="+mn-ea"/>
          <a:cs typeface="+mn-cs"/>
        </a:defRPr>
      </a:lvl7pPr>
      <a:lvl8pPr marL="15727406" algn="l" defTabSz="2246772" rtl="0" eaLnBrk="1" latinLnBrk="0" hangingPunct="1">
        <a:defRPr sz="8800" kern="1200">
          <a:solidFill>
            <a:schemeClr val="tx1"/>
          </a:solidFill>
          <a:latin typeface="+mn-lt"/>
          <a:ea typeface="+mn-ea"/>
          <a:cs typeface="+mn-cs"/>
        </a:defRPr>
      </a:lvl8pPr>
      <a:lvl9pPr marL="17974178" algn="l" defTabSz="2246772"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jpeg"/><Relationship Id="rId20" Type="http://schemas.openxmlformats.org/officeDocument/2006/relationships/image" Target="../media/image14.jpeg"/><Relationship Id="rId21" Type="http://schemas.openxmlformats.org/officeDocument/2006/relationships/image" Target="file://localhost/Users/viv/Pictures/iPhoto%20Library/Modified/2010/JPL/P1010006_2.JPG" TargetMode="External"/><Relationship Id="rId22" Type="http://schemas.openxmlformats.org/officeDocument/2006/relationships/image" Target="../media/image15.gif"/><Relationship Id="rId23" Type="http://schemas.openxmlformats.org/officeDocument/2006/relationships/image" Target="../media/image16.png"/><Relationship Id="rId24" Type="http://schemas.openxmlformats.org/officeDocument/2006/relationships/image" Target="../media/image17.jpeg"/><Relationship Id="rId25" Type="http://schemas.openxmlformats.org/officeDocument/2006/relationships/image" Target="../media/image18.jpeg"/><Relationship Id="rId26" Type="http://schemas.openxmlformats.org/officeDocument/2006/relationships/image" Target="../media/image19.jpeg"/><Relationship Id="rId27" Type="http://schemas.openxmlformats.org/officeDocument/2006/relationships/image" Target="../media/image20.jpeg"/><Relationship Id="rId28" Type="http://schemas.openxmlformats.org/officeDocument/2006/relationships/image" Target="../media/image21.jpeg"/><Relationship Id="rId29" Type="http://schemas.openxmlformats.org/officeDocument/2006/relationships/image" Target="../media/image22.jpeg"/><Relationship Id="rId10" Type="http://schemas.openxmlformats.org/officeDocument/2006/relationships/image" Target="file://localhost/Users/viv/Pictures/iPhoto%20Library/Modified/2010/WSVH-Katie-Olivia-Mark-Genna-Tactile%20Carina-Observing/P1000894.JPG" TargetMode="External"/><Relationship Id="rId11" Type="http://schemas.openxmlformats.org/officeDocument/2006/relationships/image" Target="../media/image8.jpeg"/><Relationship Id="rId12" Type="http://schemas.openxmlformats.org/officeDocument/2006/relationships/image" Target="../media/image9.jpeg"/><Relationship Id="rId13" Type="http://schemas.openxmlformats.org/officeDocument/2006/relationships/image" Target="file://localhost/Users/viv/Pictures/iPhoto%20Library/Modified/2010/NITARP%20June%2014%20Caltech/P1000902.JPG" TargetMode="External"/><Relationship Id="rId14" Type="http://schemas.openxmlformats.org/officeDocument/2006/relationships/image" Target="../media/image10.jpeg"/><Relationship Id="rId15" Type="http://schemas.openxmlformats.org/officeDocument/2006/relationships/image" Target="../media/image11.jpeg"/><Relationship Id="rId16" Type="http://schemas.openxmlformats.org/officeDocument/2006/relationships/image" Target="file://localhost/Users/viv/Pictures/iPhoto%20Library/Originals/2010/Jun%2017,%202010/P1000908.JPG" TargetMode="External"/><Relationship Id="rId17" Type="http://schemas.openxmlformats.org/officeDocument/2006/relationships/image" Target="../media/image12.jpeg"/><Relationship Id="rId18" Type="http://schemas.openxmlformats.org/officeDocument/2006/relationships/image" Target="../media/image13.jpeg"/><Relationship Id="rId19" Type="http://schemas.openxmlformats.org/officeDocument/2006/relationships/image" Target="file://localhost/Users/viv/Pictures/iPhoto%20Library/Modified/2010/NITARP%20APT%20Lyssa,%20Anna,%20Mark/P1010011.JPG"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690224" y="837189"/>
            <a:ext cx="28121589" cy="110799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6600" b="1" dirty="0" smtClean="0">
                <a:solidFill>
                  <a:srgbClr val="000000"/>
                </a:solidFill>
                <a:latin typeface="Helvetica"/>
                <a:cs typeface="Helvetica"/>
              </a:rPr>
              <a:t>A Multi-Sensory Approach to Search for Young Stellar Objects in CG4</a:t>
            </a:r>
          </a:p>
        </p:txBody>
      </p:sp>
      <p:sp>
        <p:nvSpPr>
          <p:cNvPr id="6" name="TextBox 5"/>
          <p:cNvSpPr txBox="1"/>
          <p:nvPr/>
        </p:nvSpPr>
        <p:spPr>
          <a:xfrm>
            <a:off x="5141605" y="2742189"/>
            <a:ext cx="29218826" cy="1384995"/>
          </a:xfrm>
          <a:prstGeom prst="rect">
            <a:avLst/>
          </a:prstGeom>
          <a:noFill/>
        </p:spPr>
        <p:txBody>
          <a:bodyPr wrap="square" rtlCol="0">
            <a:spAutoFit/>
          </a:bodyPr>
          <a:lstStyle/>
          <a:p>
            <a:r>
              <a:rPr lang="en-US" sz="2800" dirty="0" smtClean="0">
                <a:latin typeface="Helvetica"/>
                <a:cs typeface="Helvetica"/>
              </a:rPr>
              <a:t>Project Participants: Vivian Hoette</a:t>
            </a:r>
            <a:r>
              <a:rPr lang="en-US" sz="2800" baseline="30000" dirty="0" smtClean="0">
                <a:latin typeface="Helvetica"/>
                <a:cs typeface="Helvetica"/>
              </a:rPr>
              <a:t>1</a:t>
            </a:r>
            <a:r>
              <a:rPr lang="en-US" sz="2800" dirty="0" smtClean="0">
                <a:latin typeface="Helvetica"/>
                <a:cs typeface="Helvetica"/>
              </a:rPr>
              <a:t>, Luisa Rebull</a:t>
            </a:r>
            <a:r>
              <a:rPr lang="en-US" sz="2800" baseline="30000" dirty="0" smtClean="0">
                <a:latin typeface="Helvetica"/>
                <a:cs typeface="Helvetica"/>
              </a:rPr>
              <a:t>2</a:t>
            </a:r>
            <a:r>
              <a:rPr lang="en-US" sz="2800" dirty="0" smtClean="0">
                <a:latin typeface="Helvetica"/>
                <a:cs typeface="Helvetica"/>
              </a:rPr>
              <a:t>, Kevin McCarron</a:t>
            </a:r>
            <a:r>
              <a:rPr lang="en-US" sz="2800" baseline="30000" dirty="0" smtClean="0">
                <a:latin typeface="Helvetica"/>
                <a:cs typeface="Helvetica"/>
              </a:rPr>
              <a:t>3</a:t>
            </a:r>
            <a:r>
              <a:rPr lang="en-US" sz="2800" dirty="0" smtClean="0">
                <a:latin typeface="Helvetica"/>
                <a:cs typeface="Helvetica"/>
              </a:rPr>
              <a:t>, Chelen Johnson</a:t>
            </a:r>
            <a:r>
              <a:rPr lang="en-US" sz="2800" baseline="30000" dirty="0" smtClean="0">
                <a:latin typeface="Helvetica"/>
                <a:cs typeface="Helvetica"/>
              </a:rPr>
              <a:t>4</a:t>
            </a:r>
            <a:r>
              <a:rPr lang="en-US" sz="2800" dirty="0" smtClean="0">
                <a:latin typeface="Helvetica"/>
                <a:cs typeface="Helvetica"/>
              </a:rPr>
              <a:t>, Connie Gartner</a:t>
            </a:r>
            <a:r>
              <a:rPr lang="en-US" sz="2800" baseline="30000" dirty="0" smtClean="0">
                <a:latin typeface="Helvetica"/>
                <a:cs typeface="Helvetica"/>
              </a:rPr>
              <a:t>5</a:t>
            </a:r>
            <a:r>
              <a:rPr lang="en-US" sz="2800" dirty="0" smtClean="0">
                <a:latin typeface="Helvetica"/>
                <a:cs typeface="Helvetica"/>
              </a:rPr>
              <a:t>, Jen VanDerMolen</a:t>
            </a:r>
            <a:r>
              <a:rPr lang="en-US" sz="2800" baseline="30000" dirty="0" smtClean="0">
                <a:latin typeface="Helvetica"/>
                <a:cs typeface="Helvetica"/>
              </a:rPr>
              <a:t>5</a:t>
            </a:r>
            <a:r>
              <a:rPr lang="en-US" sz="2800" dirty="0" smtClean="0">
                <a:latin typeface="Helvetica"/>
                <a:cs typeface="Helvetica"/>
              </a:rPr>
              <a:t>, Lee Gamble</a:t>
            </a:r>
            <a:r>
              <a:rPr lang="en-US" sz="2800" baseline="30000" dirty="0" smtClean="0">
                <a:latin typeface="Helvetica"/>
                <a:cs typeface="Helvetica"/>
              </a:rPr>
              <a:t>6</a:t>
            </a:r>
            <a:r>
              <a:rPr lang="en-US" sz="2800" dirty="0" smtClean="0">
                <a:latin typeface="Helvetica"/>
                <a:cs typeface="Helvetica"/>
              </a:rPr>
              <a:t>, Lyssa Matsche</a:t>
            </a:r>
            <a:r>
              <a:rPr lang="en-US" sz="2800" baseline="30000" dirty="0" smtClean="0">
                <a:latin typeface="Helvetica"/>
                <a:cs typeface="Helvetica"/>
              </a:rPr>
              <a:t>5</a:t>
            </a:r>
            <a:r>
              <a:rPr lang="en-US" sz="2800" dirty="0" smtClean="0">
                <a:latin typeface="Helvetica"/>
                <a:cs typeface="Helvetica"/>
              </a:rPr>
              <a:t>, Anna McCartney</a:t>
            </a:r>
            <a:r>
              <a:rPr lang="en-US" sz="2800" baseline="30000" dirty="0" smtClean="0">
                <a:latin typeface="Helvetica"/>
                <a:cs typeface="Helvetica"/>
              </a:rPr>
              <a:t>5</a:t>
            </a:r>
            <a:r>
              <a:rPr lang="en-US" sz="2800" dirty="0" smtClean="0">
                <a:latin typeface="Helvetica"/>
                <a:cs typeface="Helvetica"/>
              </a:rPr>
              <a:t>, Mark Doering</a:t>
            </a:r>
            <a:r>
              <a:rPr lang="en-US" sz="2800" baseline="30000" dirty="0" smtClean="0">
                <a:latin typeface="Helvetica"/>
                <a:cs typeface="Helvetica"/>
              </a:rPr>
              <a:t>6</a:t>
            </a:r>
            <a:r>
              <a:rPr lang="en-US" sz="2800" dirty="0" smtClean="0">
                <a:latin typeface="Helvetica"/>
                <a:cs typeface="Helvetica"/>
              </a:rPr>
              <a:t>, Rachel Crump</a:t>
            </a:r>
            <a:r>
              <a:rPr lang="en-US" sz="2800" baseline="30000" dirty="0" smtClean="0">
                <a:latin typeface="Helvetica"/>
                <a:cs typeface="Helvetica"/>
              </a:rPr>
              <a:t>4</a:t>
            </a:r>
            <a:r>
              <a:rPr lang="en-US" sz="2800" dirty="0" smtClean="0">
                <a:latin typeface="Helvetica"/>
                <a:cs typeface="Helvetica"/>
              </a:rPr>
              <a:t>, Anna Killingstad</a:t>
            </a:r>
            <a:r>
              <a:rPr lang="en-US" sz="2800" baseline="30000" dirty="0" smtClean="0">
                <a:latin typeface="Helvetica"/>
                <a:cs typeface="Helvetica"/>
              </a:rPr>
              <a:t>4</a:t>
            </a:r>
            <a:r>
              <a:rPr lang="en-US" sz="2800" dirty="0" smtClean="0">
                <a:latin typeface="Helvetica"/>
                <a:cs typeface="Helvetica"/>
              </a:rPr>
              <a:t>, Taylor McCanna</a:t>
            </a:r>
            <a:r>
              <a:rPr lang="en-US" sz="2800" baseline="30000" dirty="0" smtClean="0">
                <a:latin typeface="Helvetica"/>
                <a:cs typeface="Helvetica"/>
              </a:rPr>
              <a:t>4</a:t>
            </a:r>
            <a:r>
              <a:rPr lang="en-US" sz="2800" dirty="0" smtClean="0">
                <a:latin typeface="Helvetica"/>
                <a:cs typeface="Helvetica"/>
              </a:rPr>
              <a:t>, Sally Caruso</a:t>
            </a:r>
            <a:r>
              <a:rPr lang="en-US" sz="2800" baseline="30000" dirty="0" smtClean="0">
                <a:latin typeface="Helvetica"/>
                <a:cs typeface="Helvetica"/>
              </a:rPr>
              <a:t>4</a:t>
            </a:r>
            <a:r>
              <a:rPr lang="en-US" sz="2800" dirty="0" smtClean="0">
                <a:latin typeface="Helvetica"/>
                <a:cs typeface="Helvetica"/>
              </a:rPr>
              <a:t>, Anna Laorr</a:t>
            </a:r>
            <a:r>
              <a:rPr lang="en-US" sz="2800" baseline="30000" dirty="0" smtClean="0">
                <a:latin typeface="Helvetica"/>
                <a:cs typeface="Helvetica"/>
              </a:rPr>
              <a:t>4</a:t>
            </a:r>
            <a:r>
              <a:rPr lang="en-US" sz="2800" dirty="0" smtClean="0">
                <a:latin typeface="Helvetica"/>
                <a:cs typeface="Helvetica"/>
              </a:rPr>
              <a:t>, Kayla Mork</a:t>
            </a:r>
            <a:r>
              <a:rPr lang="en-US" sz="2800" baseline="30000" dirty="0" smtClean="0">
                <a:latin typeface="Helvetica"/>
                <a:cs typeface="Helvetica"/>
              </a:rPr>
              <a:t>4</a:t>
            </a:r>
            <a:r>
              <a:rPr lang="en-US" sz="2800" dirty="0" smtClean="0">
                <a:latin typeface="Helvetica"/>
                <a:cs typeface="Helvetica"/>
              </a:rPr>
              <a:t>, Emma Steinbergs</a:t>
            </a:r>
            <a:r>
              <a:rPr lang="en-US" sz="2800" baseline="30000" dirty="0" smtClean="0">
                <a:latin typeface="Helvetica"/>
                <a:cs typeface="Helvetica"/>
              </a:rPr>
              <a:t>4</a:t>
            </a:r>
            <a:r>
              <a:rPr lang="en-US" sz="2800" dirty="0" smtClean="0">
                <a:latin typeface="Helvetica"/>
                <a:cs typeface="Helvetica"/>
              </a:rPr>
              <a:t>, Elizabeth Wigley</a:t>
            </a:r>
            <a:r>
              <a:rPr lang="en-US" sz="2800" baseline="30000" dirty="0" smtClean="0">
                <a:latin typeface="Helvetica"/>
                <a:cs typeface="Helvetica"/>
              </a:rPr>
              <a:t>4</a:t>
            </a:r>
            <a:r>
              <a:rPr lang="en-US" sz="2800" dirty="0" smtClean="0">
                <a:latin typeface="Helvetica"/>
                <a:cs typeface="Helvetica"/>
              </a:rPr>
              <a:t>  </a:t>
            </a:r>
            <a:r>
              <a:rPr lang="en-US" sz="2800" baseline="30000" dirty="0" smtClean="0">
                <a:latin typeface="Helvetica"/>
                <a:cs typeface="Helvetica"/>
              </a:rPr>
              <a:t>1</a:t>
            </a:r>
            <a:r>
              <a:rPr lang="en-US" sz="2800" dirty="0" smtClean="0">
                <a:latin typeface="Helvetica"/>
                <a:cs typeface="Helvetica"/>
              </a:rPr>
              <a:t>University of Chicago, Yerkes Observatory; </a:t>
            </a:r>
            <a:r>
              <a:rPr lang="en-US" sz="2800" baseline="30000" dirty="0" smtClean="0">
                <a:latin typeface="Helvetica"/>
                <a:cs typeface="Helvetica"/>
              </a:rPr>
              <a:t>2</a:t>
            </a:r>
            <a:r>
              <a:rPr lang="en-US" sz="2800" dirty="0" smtClean="0">
                <a:latin typeface="Helvetica"/>
                <a:cs typeface="Helvetica"/>
              </a:rPr>
              <a:t>SSC/IPAC/Caltech; </a:t>
            </a:r>
            <a:r>
              <a:rPr lang="en-US" sz="2800" baseline="30000" dirty="0" smtClean="0">
                <a:latin typeface="Helvetica"/>
                <a:cs typeface="Helvetica"/>
              </a:rPr>
              <a:t>3</a:t>
            </a:r>
            <a:r>
              <a:rPr lang="en-US" sz="2800" dirty="0" smtClean="0">
                <a:latin typeface="Helvetica"/>
                <a:cs typeface="Helvetica"/>
              </a:rPr>
              <a:t>Oak Park and River Forest High School; </a:t>
            </a:r>
            <a:r>
              <a:rPr lang="en-US" sz="2800" baseline="30000" dirty="0" smtClean="0">
                <a:latin typeface="Helvetica"/>
                <a:cs typeface="Helvetica"/>
              </a:rPr>
              <a:t>4</a:t>
            </a:r>
            <a:r>
              <a:rPr lang="en-US" sz="2800" dirty="0" smtClean="0">
                <a:latin typeface="Helvetica"/>
                <a:cs typeface="Helvetica"/>
              </a:rPr>
              <a:t>Breck School; </a:t>
            </a:r>
            <a:r>
              <a:rPr lang="en-US" sz="2800" baseline="30000" dirty="0" smtClean="0">
                <a:latin typeface="Helvetica"/>
                <a:cs typeface="Helvetica"/>
              </a:rPr>
              <a:t>5</a:t>
            </a:r>
            <a:r>
              <a:rPr lang="en-US" sz="2800" dirty="0" smtClean="0">
                <a:latin typeface="Helvetica"/>
                <a:cs typeface="Helvetica"/>
              </a:rPr>
              <a:t>Wisconsin School for the Deaf, </a:t>
            </a:r>
            <a:r>
              <a:rPr lang="en-US" sz="2800" baseline="30000" dirty="0" smtClean="0">
                <a:latin typeface="Helvetica"/>
                <a:cs typeface="Helvetica"/>
              </a:rPr>
              <a:t>6</a:t>
            </a:r>
            <a:r>
              <a:rPr lang="en-US" sz="2800" dirty="0" smtClean="0">
                <a:latin typeface="Helvetica"/>
                <a:cs typeface="Helvetica"/>
              </a:rPr>
              <a:t>Wisconsin Center for the Blind and Visually Impaired</a:t>
            </a:r>
            <a:endParaRPr lang="en-US" sz="2800" dirty="0">
              <a:latin typeface="Helvetica"/>
              <a:cs typeface="Helvetica"/>
            </a:endParaRPr>
          </a:p>
        </p:txBody>
      </p:sp>
      <p:pic>
        <p:nvPicPr>
          <p:cNvPr id="7" name="Picture 3"/>
          <p:cNvPicPr>
            <a:picLocks noChangeAspect="1" noChangeArrowheads="1"/>
          </p:cNvPicPr>
          <p:nvPr/>
        </p:nvPicPr>
        <p:blipFill>
          <a:blip r:embed="rId3"/>
          <a:srcRect/>
          <a:stretch>
            <a:fillRect/>
          </a:stretch>
        </p:blipFill>
        <p:spPr bwMode="auto">
          <a:xfrm>
            <a:off x="664855" y="837189"/>
            <a:ext cx="4476750" cy="1905000"/>
          </a:xfrm>
          <a:prstGeom prst="rect">
            <a:avLst/>
          </a:prstGeom>
          <a:noFill/>
          <a:ln w="9525">
            <a:noFill/>
            <a:round/>
            <a:headEnd/>
            <a:tailEnd/>
          </a:ln>
        </p:spPr>
      </p:pic>
      <p:pic>
        <p:nvPicPr>
          <p:cNvPr id="8" name="Picture 4"/>
          <p:cNvPicPr>
            <a:picLocks noChangeAspect="1" noChangeArrowheads="1"/>
          </p:cNvPicPr>
          <p:nvPr/>
        </p:nvPicPr>
        <p:blipFill>
          <a:blip r:embed="rId4"/>
          <a:srcRect/>
          <a:stretch>
            <a:fillRect/>
          </a:stretch>
        </p:blipFill>
        <p:spPr bwMode="auto">
          <a:xfrm>
            <a:off x="34478724" y="837189"/>
            <a:ext cx="2590800" cy="2114550"/>
          </a:xfrm>
          <a:prstGeom prst="rect">
            <a:avLst/>
          </a:prstGeom>
          <a:noFill/>
          <a:ln w="9525">
            <a:noFill/>
            <a:round/>
            <a:headEnd/>
            <a:tailEnd/>
          </a:ln>
        </p:spPr>
      </p:pic>
      <p:pic>
        <p:nvPicPr>
          <p:cNvPr id="10" name="Picture 14"/>
          <p:cNvPicPr>
            <a:picLocks noChangeAspect="1" noChangeArrowheads="1"/>
          </p:cNvPicPr>
          <p:nvPr/>
        </p:nvPicPr>
        <p:blipFill>
          <a:blip r:embed="rId5"/>
          <a:srcRect/>
          <a:stretch>
            <a:fillRect/>
          </a:stretch>
        </p:blipFill>
        <p:spPr bwMode="auto">
          <a:xfrm>
            <a:off x="27696691" y="4930674"/>
            <a:ext cx="9479154" cy="7999493"/>
          </a:xfrm>
          <a:prstGeom prst="rect">
            <a:avLst/>
          </a:prstGeom>
          <a:solidFill>
            <a:srgbClr val="EFAB16"/>
          </a:solidFill>
          <a:ln w="190500" cap="sq">
            <a:solidFill>
              <a:schemeClr val="accent1">
                <a:lumMod val="40000"/>
                <a:lumOff val="60000"/>
              </a:schemeClr>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8"/>
          <p:cNvPicPr>
            <a:picLocks noChangeAspect="1" noChangeArrowheads="1"/>
          </p:cNvPicPr>
          <p:nvPr/>
        </p:nvPicPr>
        <p:blipFill>
          <a:blip r:embed="rId6"/>
          <a:srcRect/>
          <a:stretch>
            <a:fillRect/>
          </a:stretch>
        </p:blipFill>
        <p:spPr bwMode="auto">
          <a:xfrm>
            <a:off x="11087100" y="6325392"/>
            <a:ext cx="16230600" cy="7912100"/>
          </a:xfrm>
          <a:prstGeom prst="rect">
            <a:avLst/>
          </a:prstGeom>
          <a:ln w="12700" cap="sq" cmpd="sng" algn="ctr">
            <a:solidFill>
              <a:srgbClr val="000000"/>
            </a:solidFill>
            <a:prstDash val="solid"/>
            <a:miter lim="800000"/>
            <a:headEnd type="none" w="med" len="med"/>
            <a:tailEnd type="none" w="med" len="med"/>
          </a:ln>
          <a:effectLst>
            <a:glow rad="228600">
              <a:schemeClr val="accent3">
                <a:alpha val="75000"/>
              </a:schemeClr>
            </a:glow>
            <a:innerShdw blurRad="76200">
              <a:srgbClr val="000000"/>
            </a:innerShdw>
          </a:effectLst>
        </p:spPr>
      </p:pic>
      <p:sp>
        <p:nvSpPr>
          <p:cNvPr id="12" name="Rectangle 11"/>
          <p:cNvSpPr>
            <a:spLocks noChangeArrowheads="1"/>
          </p:cNvSpPr>
          <p:nvPr/>
        </p:nvSpPr>
        <p:spPr bwMode="auto">
          <a:xfrm>
            <a:off x="11087100" y="4713861"/>
            <a:ext cx="16230600" cy="1295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89991" tIns="44996" rIns="89991" bIns="44996">
            <a:prstTxWarp prst="textNoShape">
              <a:avLst/>
            </a:prstTxWarp>
          </a:bodyPr>
          <a:lstStyle/>
          <a:p>
            <a:pPr algn="ctr" hangingPunct="1">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4000" b="1" dirty="0" smtClean="0">
                <a:solidFill>
                  <a:srgbClr val="000000"/>
                </a:solidFill>
                <a:latin typeface="Helvetica"/>
                <a:cs typeface="Helvetica"/>
              </a:rPr>
              <a:t>How do we accommodate blind </a:t>
            </a:r>
            <a:r>
              <a:rPr lang="en-US" sz="4000" b="1" dirty="0">
                <a:solidFill>
                  <a:srgbClr val="000000"/>
                </a:solidFill>
                <a:latin typeface="Helvetica"/>
                <a:cs typeface="Helvetica"/>
              </a:rPr>
              <a:t>and visually impaired</a:t>
            </a:r>
            <a:r>
              <a:rPr lang="en-US" sz="4000" b="1" dirty="0" smtClean="0">
                <a:solidFill>
                  <a:srgbClr val="000000"/>
                </a:solidFill>
                <a:latin typeface="Helvetica"/>
                <a:cs typeface="Helvetica"/>
              </a:rPr>
              <a:t> (BVI) and deaf </a:t>
            </a:r>
            <a:r>
              <a:rPr lang="en-US" sz="4000" b="1" dirty="0">
                <a:solidFill>
                  <a:srgbClr val="000000"/>
                </a:solidFill>
                <a:latin typeface="Helvetica"/>
                <a:cs typeface="Helvetica"/>
              </a:rPr>
              <a:t>and hard of hearing (DHH) students</a:t>
            </a:r>
            <a:r>
              <a:rPr lang="en-US" sz="4000" b="1" dirty="0" smtClean="0">
                <a:solidFill>
                  <a:srgbClr val="000000"/>
                </a:solidFill>
                <a:latin typeface="Helvetica"/>
                <a:cs typeface="Helvetica"/>
              </a:rPr>
              <a:t> learning astronomy?</a:t>
            </a:r>
            <a:endParaRPr lang="en-US" sz="4000" b="1" dirty="0">
              <a:solidFill>
                <a:srgbClr val="000000"/>
              </a:solidFill>
              <a:latin typeface="Helvetica"/>
              <a:cs typeface="Helvetica"/>
            </a:endParaRPr>
          </a:p>
        </p:txBody>
      </p:sp>
      <p:sp>
        <p:nvSpPr>
          <p:cNvPr id="13" name="TextBox 12"/>
          <p:cNvSpPr txBox="1"/>
          <p:nvPr/>
        </p:nvSpPr>
        <p:spPr>
          <a:xfrm>
            <a:off x="1401001" y="4930674"/>
            <a:ext cx="9200291" cy="9140963"/>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scene3d>
              <a:camera prst="obliqueTopLeft">
                <a:rot lat="0" lon="0" rev="0"/>
              </a:camera>
              <a:lightRig rig="threePt" dir="t"/>
            </a:scene3d>
          </a:bodyPr>
          <a:lstStyle/>
          <a:p>
            <a:r>
              <a:rPr lang="en-US" sz="2800" b="1" dirty="0" smtClean="0">
                <a:latin typeface="Helvetica"/>
                <a:cs typeface="Helvetica"/>
              </a:rPr>
              <a:t>Abstract</a:t>
            </a:r>
            <a:r>
              <a:rPr lang="en-US" sz="2800" dirty="0" smtClean="0">
                <a:latin typeface="Helvetica"/>
                <a:cs typeface="Helvetica"/>
              </a:rPr>
              <a:t> </a:t>
            </a:r>
            <a:r>
              <a:rPr lang="en-US" sz="2800" dirty="0">
                <a:latin typeface="Helvetica"/>
                <a:cs typeface="Helvetica"/>
              </a:rPr>
              <a:t>Individuals with disabilities - specifically individuals who are deaf or hard of hearing (DHH) or blind or visually impaired (BVI) - are traditionally underrepresented in the STEM fields.  Our goals are threefold; to engage DHH and BVI students with equal success as their sighted and hearing peers, to share our techniques in order to </a:t>
            </a:r>
            <a:r>
              <a:rPr lang="en-US" sz="2800" dirty="0" smtClean="0">
                <a:latin typeface="Helvetica"/>
                <a:cs typeface="Helvetica"/>
              </a:rPr>
              <a:t>make astronomy more </a:t>
            </a:r>
            <a:r>
              <a:rPr lang="en-US" sz="2800" dirty="0">
                <a:latin typeface="Helvetica"/>
                <a:cs typeface="Helvetica"/>
              </a:rPr>
              <a:t>accessible to DHH and BVI youth, and to generate a life-long interest which will lead our students to STEM careers. Educators from Yerkes Observatory, the Wisconsin School for the Deaf (WSD), the Wisconsin Center for the Blind and Visually Impaired (WCBVI), Breck School, and Oak Park and River Forest High School (OPRFHS), are engaged in active research with Spitzer Space Telescope scientists within the NASA/IPAC Teacher Archive Research Project (NITARP). During the spring, summer, and fall of 2010, the group coauthored a poster on finding Young Stellar Objects (YSO) in the CG4 Nebula in Puppis using various techniques for engaging DHH and BVI students.</a:t>
            </a:r>
            <a:r>
              <a:rPr lang="en-US" sz="2800" dirty="0" smtClean="0">
                <a:latin typeface="Helvetica"/>
                <a:cs typeface="Helvetica"/>
              </a:rPr>
              <a:t> We gratefully acknowledge </a:t>
            </a:r>
            <a:r>
              <a:rPr lang="en-US" sz="2800" dirty="0" smtClean="0">
                <a:latin typeface="Helvetica"/>
                <a:cs typeface="Helvetica"/>
              </a:rPr>
              <a:t>funding from NITARP, SOFIA, </a:t>
            </a:r>
            <a:r>
              <a:rPr lang="en-US" sz="2800" dirty="0" smtClean="0">
                <a:latin typeface="Helvetica"/>
                <a:cs typeface="Helvetica"/>
              </a:rPr>
              <a:t>NSF, Lions Clubs, and AAUW.</a:t>
            </a:r>
            <a:endParaRPr lang="en-US" sz="2800" dirty="0">
              <a:latin typeface="Helvetica"/>
              <a:cs typeface="Helvetica"/>
            </a:endParaRPr>
          </a:p>
        </p:txBody>
      </p:sp>
      <p:sp>
        <p:nvSpPr>
          <p:cNvPr id="15" name="TextBox 14"/>
          <p:cNvSpPr txBox="1"/>
          <p:nvPr/>
        </p:nvSpPr>
        <p:spPr>
          <a:xfrm>
            <a:off x="27946189" y="13425306"/>
            <a:ext cx="905976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smtClean="0">
                <a:latin typeface="Helvetica"/>
                <a:cs typeface="Helvetica"/>
              </a:rPr>
              <a:t>Create an ASL video to narrate simulations. </a:t>
            </a:r>
            <a:endParaRPr lang="en-US" sz="3600" dirty="0">
              <a:latin typeface="Helvetica"/>
              <a:cs typeface="Helvetica"/>
            </a:endParaRPr>
          </a:p>
        </p:txBody>
      </p:sp>
      <p:pic>
        <p:nvPicPr>
          <p:cNvPr id="16" name="Picture 12"/>
          <p:cNvPicPr>
            <a:picLocks noChangeAspect="1" noChangeArrowheads="1"/>
          </p:cNvPicPr>
          <p:nvPr/>
        </p:nvPicPr>
        <p:blipFill>
          <a:blip r:embed="rId7">
            <a:alphaModFix/>
          </a:blip>
          <a:srcRect/>
          <a:stretch>
            <a:fillRect/>
          </a:stretch>
        </p:blipFill>
        <p:spPr bwMode="auto">
          <a:xfrm>
            <a:off x="1401001" y="14976019"/>
            <a:ext cx="7772400" cy="5486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0">
            <a:schemeClr val="accent2"/>
          </a:lnRef>
          <a:fillRef idx="3">
            <a:schemeClr val="accent2"/>
          </a:fillRef>
          <a:effectRef idx="3">
            <a:schemeClr val="accent2"/>
          </a:effectRef>
          <a:fontRef idx="minor">
            <a:schemeClr val="lt1"/>
          </a:fontRef>
        </p:style>
      </p:pic>
      <p:pic>
        <p:nvPicPr>
          <p:cNvPr id="18" name="Picture 16" descr="Spitzer3a2"/>
          <p:cNvPicPr>
            <a:picLocks noChangeAspect="1" noChangeArrowheads="1"/>
          </p:cNvPicPr>
          <p:nvPr/>
        </p:nvPicPr>
        <p:blipFill>
          <a:blip r:embed="rId8">
            <a:alphaModFix/>
          </a:blip>
          <a:srcRect l="8571" t="6401" r="2857"/>
          <a:stretch>
            <a:fillRect/>
          </a:stretch>
        </p:blipFill>
        <p:spPr bwMode="auto">
          <a:xfrm>
            <a:off x="9318997" y="17281539"/>
            <a:ext cx="4495800" cy="3180881"/>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accent2"/>
          </a:lnRef>
          <a:fillRef idx="3">
            <a:schemeClr val="accent2"/>
          </a:fillRef>
          <a:effectRef idx="3">
            <a:schemeClr val="accent2"/>
          </a:effectRef>
          <a:fontRef idx="minor">
            <a:schemeClr val="lt1"/>
          </a:fontRef>
        </p:style>
      </p:pic>
      <p:sp>
        <p:nvSpPr>
          <p:cNvPr id="28" name="TextBox 27"/>
          <p:cNvSpPr txBox="1"/>
          <p:nvPr/>
        </p:nvSpPr>
        <p:spPr>
          <a:xfrm>
            <a:off x="1345033" y="20834995"/>
            <a:ext cx="7427138" cy="761747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dirty="0" smtClean="0">
                <a:latin typeface="Helvetica"/>
                <a:cs typeface="Helvetica"/>
              </a:rPr>
              <a:t>Include blind and visually impaired</a:t>
            </a:r>
          </a:p>
          <a:p>
            <a:endParaRPr lang="en-US" sz="2800" b="1" dirty="0" smtClean="0">
              <a:latin typeface="Helvetica"/>
              <a:cs typeface="Helvetica"/>
            </a:endParaRPr>
          </a:p>
          <a:p>
            <a:pPr marL="514350" indent="-514350">
              <a:spcAft>
                <a:spcPts val="600"/>
              </a:spcAft>
            </a:pPr>
            <a:r>
              <a:rPr lang="en-US" sz="2800" b="1" dirty="0" smtClean="0">
                <a:latin typeface="Helvetica"/>
                <a:cs typeface="Helvetica"/>
              </a:rPr>
              <a:t>Create tactile </a:t>
            </a:r>
            <a:r>
              <a:rPr lang="en-US" sz="2800" dirty="0" smtClean="0">
                <a:latin typeface="Helvetica"/>
                <a:cs typeface="Helvetica"/>
              </a:rPr>
              <a:t>or embossed graphics</a:t>
            </a:r>
          </a:p>
          <a:p>
            <a:pPr marL="514350" indent="-514350">
              <a:spcAft>
                <a:spcPts val="600"/>
              </a:spcAft>
            </a:pPr>
            <a:r>
              <a:rPr lang="en-US" sz="2800" b="1" dirty="0" smtClean="0">
                <a:latin typeface="Helvetica"/>
                <a:cs typeface="Helvetica"/>
              </a:rPr>
              <a:t>Audio files, text files </a:t>
            </a:r>
            <a:r>
              <a:rPr lang="en-US" sz="2800" dirty="0" smtClean="0">
                <a:latin typeface="Helvetica"/>
                <a:cs typeface="Helvetica"/>
              </a:rPr>
              <a:t>of presentations, and alternative text for graphics and pictures</a:t>
            </a:r>
          </a:p>
          <a:p>
            <a:pPr marL="514350" indent="-514350">
              <a:spcAft>
                <a:spcPts val="600"/>
              </a:spcAft>
            </a:pPr>
            <a:r>
              <a:rPr lang="en-US" sz="2800" b="1" dirty="0" smtClean="0">
                <a:latin typeface="Helvetica"/>
                <a:cs typeface="Helvetica"/>
              </a:rPr>
              <a:t>Overview and detailed descriptions </a:t>
            </a:r>
            <a:r>
              <a:rPr lang="en-US" sz="2800" dirty="0" smtClean="0">
                <a:latin typeface="Helvetica"/>
                <a:cs typeface="Helvetica"/>
              </a:rPr>
              <a:t>of graphics, with emphasis on spatial relationships</a:t>
            </a:r>
          </a:p>
          <a:p>
            <a:pPr marL="514350" indent="-514350">
              <a:spcAft>
                <a:spcPts val="600"/>
              </a:spcAft>
            </a:pPr>
            <a:r>
              <a:rPr lang="en-US" sz="2800" b="1" dirty="0" smtClean="0">
                <a:latin typeface="Helvetica"/>
                <a:cs typeface="Helvetica"/>
              </a:rPr>
              <a:t>Make software programs accessible </a:t>
            </a:r>
            <a:r>
              <a:rPr lang="en-US" sz="2800" dirty="0" smtClean="0">
                <a:latin typeface="Helvetica"/>
                <a:cs typeface="Helvetica"/>
              </a:rPr>
              <a:t>with audio; control with keystrokes rather than relying on mouse clicks. </a:t>
            </a:r>
          </a:p>
          <a:p>
            <a:pPr marL="514350" indent="-514350">
              <a:spcAft>
                <a:spcPts val="600"/>
              </a:spcAft>
            </a:pPr>
            <a:r>
              <a:rPr lang="en-US" sz="2800" b="1" dirty="0" smtClean="0">
                <a:latin typeface="Helvetica"/>
                <a:cs typeface="Helvetica"/>
              </a:rPr>
              <a:t>Allow and provide accommodating technology</a:t>
            </a:r>
            <a:r>
              <a:rPr lang="en-US" sz="2800" dirty="0" smtClean="0">
                <a:latin typeface="Helvetica"/>
                <a:cs typeface="Helvetica"/>
              </a:rPr>
              <a:t>, such as screen readers, electronic or Braille </a:t>
            </a:r>
            <a:r>
              <a:rPr lang="en-US" sz="2800" dirty="0" err="1" smtClean="0">
                <a:latin typeface="Helvetica"/>
                <a:cs typeface="Helvetica"/>
              </a:rPr>
              <a:t>notetakers</a:t>
            </a:r>
            <a:r>
              <a:rPr lang="en-US" sz="2800" dirty="0" smtClean="0">
                <a:latin typeface="Helvetica"/>
                <a:cs typeface="Helvetica"/>
              </a:rPr>
              <a:t>, oculars.</a:t>
            </a:r>
          </a:p>
          <a:p>
            <a:pPr marL="514350" indent="-514350">
              <a:spcAft>
                <a:spcPts val="600"/>
              </a:spcAft>
            </a:pPr>
            <a:r>
              <a:rPr lang="en-US" sz="2800" b="1" dirty="0" smtClean="0">
                <a:latin typeface="Helvetica"/>
                <a:cs typeface="Helvetica"/>
              </a:rPr>
              <a:t>Ask students </a:t>
            </a:r>
            <a:r>
              <a:rPr lang="en-US" sz="2800" dirty="0" smtClean="0">
                <a:latin typeface="Helvetica"/>
                <a:cs typeface="Helvetica"/>
              </a:rPr>
              <a:t>what they need and use now.</a:t>
            </a:r>
          </a:p>
        </p:txBody>
      </p:sp>
      <p:pic>
        <p:nvPicPr>
          <p:cNvPr id="29" name="P1000894.JPG" descr="/Users/viv/Pictures/iPhoto Library/Modified/2010/WSVH-Katie-Olivia-Mark-Genna-Tactile Carina-Observing/P1000894.JPG"/>
          <p:cNvPicPr>
            <a:picLocks noChangeAspect="1"/>
          </p:cNvPicPr>
          <p:nvPr/>
        </p:nvPicPr>
        <p:blipFill>
          <a:blip r:embed="rId9" r:link="rId10"/>
          <a:stretch>
            <a:fillRect/>
          </a:stretch>
        </p:blipFill>
        <p:spPr>
          <a:xfrm>
            <a:off x="6417592" y="28766279"/>
            <a:ext cx="5377021" cy="35958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0" name="TextBox 29"/>
          <p:cNvSpPr txBox="1"/>
          <p:nvPr/>
        </p:nvSpPr>
        <p:spPr>
          <a:xfrm>
            <a:off x="11794613" y="28940727"/>
            <a:ext cx="6783798" cy="18489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i="1" dirty="0" smtClean="0">
                <a:solidFill>
                  <a:srgbClr val="000000"/>
                </a:solidFill>
                <a:latin typeface="Helvetica"/>
                <a:cs typeface="Helvetica"/>
              </a:rPr>
              <a:t>As a teacher I have found that </a:t>
            </a:r>
            <a:r>
              <a:rPr lang="en-US" sz="2800" b="1" i="1" dirty="0" smtClean="0">
                <a:solidFill>
                  <a:srgbClr val="000000"/>
                </a:solidFill>
                <a:latin typeface="Helvetica"/>
                <a:cs typeface="Helvetica"/>
              </a:rPr>
              <a:t>adapting my lessons for BVI </a:t>
            </a:r>
            <a:r>
              <a:rPr lang="en-US" sz="2800" i="1" dirty="0" smtClean="0">
                <a:solidFill>
                  <a:srgbClr val="000000"/>
                </a:solidFill>
                <a:latin typeface="Helvetica"/>
                <a:cs typeface="Helvetica"/>
              </a:rPr>
              <a:t>has helped me </a:t>
            </a:r>
            <a:r>
              <a:rPr lang="en-US" sz="2800" b="1" i="1" dirty="0" smtClean="0">
                <a:solidFill>
                  <a:srgbClr val="000000"/>
                </a:solidFill>
                <a:latin typeface="Helvetica"/>
                <a:cs typeface="Helvetica"/>
              </a:rPr>
              <a:t>understand the needs of all my students</a:t>
            </a:r>
            <a:r>
              <a:rPr lang="en-US" sz="2800" i="1" dirty="0" smtClean="0">
                <a:solidFill>
                  <a:srgbClr val="000000"/>
                </a:solidFill>
                <a:latin typeface="Helvetica"/>
                <a:cs typeface="Helvetica"/>
              </a:rPr>
              <a:t>. </a:t>
            </a:r>
            <a:r>
              <a:rPr lang="en-US" sz="2800" dirty="0" smtClean="0">
                <a:solidFill>
                  <a:srgbClr val="000000"/>
                </a:solidFill>
                <a:latin typeface="Helvetica"/>
                <a:cs typeface="Helvetica"/>
              </a:rPr>
              <a:t>- Lee Gamble</a:t>
            </a:r>
            <a:endParaRPr lang="en-US" sz="2800" dirty="0">
              <a:solidFill>
                <a:srgbClr val="000000"/>
              </a:solidFill>
              <a:latin typeface="Helvetica"/>
              <a:cs typeface="Helvetica"/>
            </a:endParaRPr>
          </a:p>
        </p:txBody>
      </p:sp>
      <p:sp>
        <p:nvSpPr>
          <p:cNvPr id="31" name="TextBox 30"/>
          <p:cNvSpPr txBox="1"/>
          <p:nvPr/>
        </p:nvSpPr>
        <p:spPr>
          <a:xfrm>
            <a:off x="14473159" y="14976019"/>
            <a:ext cx="12492992" cy="529375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Recognize expertise and promote leadership</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000"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WSD</a:t>
            </a:r>
            <a:r>
              <a:rPr lang="en-US" sz="2800" dirty="0" smtClean="0">
                <a:solidFill>
                  <a:srgbClr val="000000"/>
                </a:solidFill>
                <a:latin typeface="Helvetica"/>
                <a:cs typeface="Helvetica"/>
              </a:rPr>
              <a:t> team specialized in visualization and three color images with DS9, created a “how to</a:t>
            </a:r>
            <a:r>
              <a:rPr lang="en-US" sz="2800" dirty="0" smtClean="0">
                <a:solidFill>
                  <a:srgbClr val="000000"/>
                </a:solidFill>
                <a:latin typeface="Helvetica"/>
                <a:cs typeface="Helvetica"/>
              </a:rPr>
              <a:t>” manual</a:t>
            </a:r>
            <a:r>
              <a:rPr lang="en-US" sz="2800" dirty="0" smtClean="0">
                <a:solidFill>
                  <a:srgbClr val="000000"/>
                </a:solidFill>
                <a:latin typeface="Helvetica"/>
                <a:cs typeface="Helvetica"/>
              </a:rPr>
              <a:t>; created ASL videos to explain NASA movie simulations of star and solar system formation. </a:t>
            </a:r>
            <a:endParaRPr lang="en-US" sz="2800" b="1"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WCBVI</a:t>
            </a:r>
            <a:r>
              <a:rPr lang="en-US" sz="2800" dirty="0" smtClean="0">
                <a:solidFill>
                  <a:srgbClr val="000000"/>
                </a:solidFill>
                <a:latin typeface="Helvetica"/>
                <a:cs typeface="Helvetica"/>
              </a:rPr>
              <a:t> team researched Spitzer Telescope and created an Excel tool with control by keystrokes and macros for importing data, applying cuts, and creating plots; created tactile and embossed images.</a:t>
            </a:r>
            <a:endParaRPr lang="en-US" sz="2800" b="1"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Breck </a:t>
            </a:r>
            <a:r>
              <a:rPr lang="en-US" sz="2800" dirty="0" smtClean="0">
                <a:solidFill>
                  <a:srgbClr val="000000"/>
                </a:solidFill>
                <a:latin typeface="Helvetica"/>
                <a:cs typeface="Helvetica"/>
              </a:rPr>
              <a:t>team analyzed mathematical data and checked photometry with Aperture Photometry Tool (APT); took the lead on the science  poster </a:t>
            </a:r>
            <a:r>
              <a:rPr lang="en-US" sz="2800" dirty="0" smtClean="0"/>
              <a:t>340.08 </a:t>
            </a:r>
            <a:r>
              <a:rPr lang="en-US" sz="2800" b="1" dirty="0" smtClean="0"/>
              <a:t>Searching for Young Stellar Objects in CG4</a:t>
            </a:r>
            <a:r>
              <a:rPr lang="en-US" sz="2800" dirty="0" smtClean="0"/>
              <a:t> </a:t>
            </a:r>
            <a:endParaRPr lang="en-US" sz="2800" dirty="0" smtClean="0">
              <a:solidFill>
                <a:srgbClr val="000000"/>
              </a:solidFill>
              <a:latin typeface="Helvetica"/>
              <a:cs typeface="Helvetica"/>
            </a:endParaRPr>
          </a:p>
        </p:txBody>
      </p:sp>
      <p:sp>
        <p:nvSpPr>
          <p:cNvPr id="33" name="Rectangle 7"/>
          <p:cNvSpPr>
            <a:spLocks noChangeArrowheads="1"/>
          </p:cNvSpPr>
          <p:nvPr/>
        </p:nvSpPr>
        <p:spPr bwMode="auto">
          <a:xfrm>
            <a:off x="27567199" y="19097370"/>
            <a:ext cx="9438758" cy="776351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89991" tIns="44996" rIns="89991" bIns="44996">
            <a:prstTxWarp prst="textNoShape">
              <a:avLst/>
            </a:prstTxWarp>
          </a:bodyPr>
          <a:lstStyle/>
          <a:p>
            <a:pPr algn="just">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3600" b="1" dirty="0" smtClean="0">
                <a:solidFill>
                  <a:srgbClr val="000000"/>
                </a:solidFill>
                <a:latin typeface="Helvetica"/>
                <a:cs typeface="Helvetica"/>
              </a:rPr>
              <a:t>Include deaf and hard of hearing</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6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ASL for Content</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Provide competent American Sign Language (ASL) models for content knowledge</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Create body of resources for future students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Students create multimedia projects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ASL Interpreters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Do not shy away from ‘dense’ terminology. </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Fingerspell terminologies that do not have formal ASL signs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Video</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Create and/or use available captioned videos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Communicate and collaborate (Skype, video relay interpreters</a:t>
            </a:r>
          </a:p>
        </p:txBody>
      </p:sp>
      <p:pic>
        <p:nvPicPr>
          <p:cNvPr id="35" name="Picture 34" descr="P1000905.JPG"/>
          <p:cNvPicPr>
            <a:picLocks noChangeAspect="1"/>
          </p:cNvPicPr>
          <p:nvPr/>
        </p:nvPicPr>
        <p:blipFill>
          <a:blip r:embed="rId11"/>
          <a:srcRect r="3211"/>
          <a:stretch>
            <a:fillRect/>
          </a:stretch>
        </p:blipFill>
        <p:spPr>
          <a:xfrm>
            <a:off x="32287065" y="14976018"/>
            <a:ext cx="4782459" cy="3710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6" name="P1000902.JPG" descr="/Users/viv/Pictures/iPhoto Library/Modified/2010/NITARP June 14 Caltech/P1000902.JPG"/>
          <p:cNvPicPr>
            <a:picLocks noChangeAspect="1"/>
          </p:cNvPicPr>
          <p:nvPr/>
        </p:nvPicPr>
        <p:blipFill>
          <a:blip r:embed="rId12" r:link="rId13">
            <a:lum bright="15000" contrast="13000"/>
            <a:alphaModFix/>
          </a:blip>
          <a:srcRect r="1580"/>
          <a:stretch>
            <a:fillRect/>
          </a:stretch>
        </p:blipFill>
        <p:spPr>
          <a:xfrm>
            <a:off x="9318997" y="14976020"/>
            <a:ext cx="4495986" cy="20413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0">
            <a:schemeClr val="accent2"/>
          </a:lnRef>
          <a:fillRef idx="3">
            <a:schemeClr val="accent2"/>
          </a:fillRef>
          <a:effectRef idx="3">
            <a:schemeClr val="accent2"/>
          </a:effectRef>
          <a:fontRef idx="minor">
            <a:schemeClr val="lt1"/>
          </a:fontRef>
        </p:style>
      </p:pic>
      <p:pic>
        <p:nvPicPr>
          <p:cNvPr id="34" name="Picture 35" descr="P1000899.JPG"/>
          <p:cNvPicPr>
            <a:picLocks noChangeAspect="1"/>
          </p:cNvPicPr>
          <p:nvPr/>
        </p:nvPicPr>
        <p:blipFill>
          <a:blip r:embed="rId14"/>
          <a:srcRect/>
          <a:stretch>
            <a:fillRect/>
          </a:stretch>
        </p:blipFill>
        <p:spPr bwMode="auto">
          <a:xfrm>
            <a:off x="27475278" y="14976019"/>
            <a:ext cx="6739915" cy="3710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 name="P1000908.JPG" descr="/Users/viv/Pictures/iPhoto Library/Originals/2010/Jun 17, 2010/P1000908.JPG"/>
          <p:cNvPicPr>
            <a:picLocks noChangeAspect="1"/>
          </p:cNvPicPr>
          <p:nvPr/>
        </p:nvPicPr>
        <p:blipFill>
          <a:blip r:embed="rId15" r:link="rId16"/>
          <a:stretch>
            <a:fillRect/>
          </a:stretch>
        </p:blipFill>
        <p:spPr>
          <a:xfrm>
            <a:off x="27610125" y="27833054"/>
            <a:ext cx="4354277" cy="32657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1" name="Rectangle 40"/>
          <p:cNvSpPr/>
          <p:nvPr/>
        </p:nvSpPr>
        <p:spPr>
          <a:xfrm>
            <a:off x="18850852" y="20620166"/>
            <a:ext cx="8115299" cy="737063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Accommodate for BVI and DHH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(and every student)</a:t>
            </a:r>
          </a:p>
          <a:p>
            <a:pPr>
              <a:lnSpc>
                <a:spcPct val="102000"/>
              </a:lnSpc>
              <a:buFont typeface="Arial"/>
              <a:buChar cha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600" dirty="0" smtClean="0">
              <a:solidFill>
                <a:srgbClr val="000000"/>
              </a:solidFill>
              <a:latin typeface="Helvetica"/>
              <a:cs typeface="Helvetica"/>
            </a:endParaRP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Follow  students' lead </a:t>
            </a:r>
            <a:r>
              <a:rPr lang="en-US" sz="2800" dirty="0" smtClean="0">
                <a:solidFill>
                  <a:srgbClr val="000000"/>
                </a:solidFill>
                <a:latin typeface="Helvetica"/>
                <a:cs typeface="Helvetica"/>
              </a:rPr>
              <a:t>to adapt for learning styles and abilities</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			</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Encourage independence</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Full participation in labs, multi-sensory setups</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Hands-on STEM experiences</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Access to mentors and role models</a:t>
            </a:r>
          </a:p>
          <a:p>
            <a:pPr>
              <a:lnSpc>
                <a:spcPct val="100000"/>
              </a:lnSpc>
              <a:buFont typeface="Arial"/>
              <a:buChar cha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800" dirty="0" smtClean="0">
              <a:solidFill>
                <a:srgbClr val="000000"/>
              </a:solidFill>
              <a:latin typeface="Helvetica"/>
              <a:cs typeface="Helvetica"/>
            </a:endParaRP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Listen and discuss, have high expectations</a:t>
            </a:r>
          </a:p>
          <a:p>
            <a:pP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Encourage students to express their  understanding of concepts and to describe observations, directions, routines, and processes from their unique perspective.</a:t>
            </a:r>
          </a:p>
        </p:txBody>
      </p:sp>
      <p:sp>
        <p:nvSpPr>
          <p:cNvPr id="42" name="Rectangle 41"/>
          <p:cNvSpPr/>
          <p:nvPr/>
        </p:nvSpPr>
        <p:spPr>
          <a:xfrm>
            <a:off x="12375234" y="31946656"/>
            <a:ext cx="6475618" cy="7764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2000"/>
              </a:lnSpc>
              <a:spcAft>
                <a:spcPts val="6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3600" b="1" dirty="0" smtClean="0">
                <a:solidFill>
                  <a:srgbClr val="000000"/>
                </a:solidFill>
                <a:latin typeface="Helvetica"/>
                <a:cs typeface="Helvetica"/>
              </a:rPr>
              <a:t>Conclusions</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Science is possible for all students and everyone deserves the opportunity to reach their full potential</a:t>
            </a:r>
            <a:r>
              <a:rPr lang="en-US" sz="2800" b="1" dirty="0" smtClean="0">
                <a:solidFill>
                  <a:srgbClr val="000000"/>
                </a:solidFill>
              </a:rPr>
              <a:t>.</a:t>
            </a:r>
            <a:r>
              <a:rPr lang="en-US" sz="2800" b="1" dirty="0" smtClean="0">
                <a:solidFill>
                  <a:srgbClr val="000000"/>
                </a:solidFill>
                <a:latin typeface="Helvetica"/>
                <a:cs typeface="Helvetica"/>
              </a:rPr>
              <a:t>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endParaRPr lang="en-US" sz="2800" b="1" dirty="0" smtClean="0">
              <a:solidFill>
                <a:srgbClr val="000000"/>
              </a:solidFill>
              <a:latin typeface="Helvetica"/>
              <a:cs typeface="Helvetica"/>
            </a:endParaRP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Applying principles of universal design improves education for all students regardless of ability.</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endParaRPr lang="en-US" sz="2800" b="1" dirty="0" smtClean="0">
              <a:solidFill>
                <a:srgbClr val="000000"/>
              </a:solidFill>
              <a:latin typeface="Helvetica"/>
              <a:cs typeface="Helvetica"/>
            </a:endParaRP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We must improve our language, technology, and leadership to give all students opportunities in science and astronomy.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Involving new voices enriches the field for everyone in the future.</a:t>
            </a:r>
            <a:endParaRPr lang="en-US" sz="2800" b="1" dirty="0">
              <a:solidFill>
                <a:srgbClr val="000000"/>
              </a:solidFill>
            </a:endParaRPr>
          </a:p>
        </p:txBody>
      </p:sp>
      <p:sp>
        <p:nvSpPr>
          <p:cNvPr id="49" name="TextBox 48"/>
          <p:cNvSpPr txBox="1"/>
          <p:nvPr/>
        </p:nvSpPr>
        <p:spPr>
          <a:xfrm>
            <a:off x="20152235" y="30066369"/>
            <a:ext cx="4201633"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r"/>
            <a:r>
              <a:rPr lang="en-US" sz="2800" i="1" dirty="0" smtClean="0">
                <a:solidFill>
                  <a:srgbClr val="000000"/>
                </a:solidFill>
                <a:latin typeface="Helvetica"/>
                <a:cs typeface="Helvetica"/>
              </a:rPr>
              <a:t>It’s cool, looking at the pictures, finding the stars.  It’s like a game.</a:t>
            </a:r>
            <a:endParaRPr lang="en-US" sz="2800" dirty="0">
              <a:latin typeface="Helvetica"/>
              <a:cs typeface="Helvetica"/>
            </a:endParaRPr>
          </a:p>
        </p:txBody>
      </p:sp>
      <p:pic>
        <p:nvPicPr>
          <p:cNvPr id="51" name="Picture 36" descr="P1010501.JPG"/>
          <p:cNvPicPr>
            <a:picLocks noChangeAspect="1"/>
          </p:cNvPicPr>
          <p:nvPr/>
        </p:nvPicPr>
        <p:blipFill>
          <a:blip r:embed="rId17">
            <a:lum bright="7000"/>
          </a:blip>
          <a:srcRect/>
          <a:stretch>
            <a:fillRect/>
          </a:stretch>
        </p:blipFill>
        <p:spPr bwMode="auto">
          <a:xfrm>
            <a:off x="19703889" y="28279534"/>
            <a:ext cx="2549163" cy="17042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2" name="P1010011.JPG" descr="/Users/viv/Pictures/iPhoto Library/Modified/2010/NITARP APT Lyssa, Anna, Mark/P1010011.JPG"/>
          <p:cNvPicPr>
            <a:picLocks noChangeAspect="1"/>
          </p:cNvPicPr>
          <p:nvPr/>
        </p:nvPicPr>
        <p:blipFill>
          <a:blip r:embed="rId18" r:link="rId19"/>
          <a:stretch>
            <a:fillRect/>
          </a:stretch>
        </p:blipFill>
        <p:spPr>
          <a:xfrm>
            <a:off x="1446309" y="28940727"/>
            <a:ext cx="4892985" cy="3595883"/>
          </a:xfrm>
          <a:prstGeom prst="rect">
            <a:avLst/>
          </a:prstGeom>
          <a:ln>
            <a:noFill/>
          </a:ln>
          <a:effectLst>
            <a:glow rad="139700">
              <a:schemeClr val="accent5">
                <a:alpha val="75000"/>
              </a:schemeClr>
            </a:glow>
            <a:outerShdw blurRad="292100" dist="139700" dir="2700000" algn="tl" rotWithShape="0">
              <a:srgbClr val="333333">
                <a:alpha val="65000"/>
              </a:srgbClr>
            </a:outerShdw>
          </a:effectLst>
        </p:spPr>
      </p:pic>
      <p:pic>
        <p:nvPicPr>
          <p:cNvPr id="37" name="P1010006_2.JPG" descr="/Users/viv/Pictures/iPhoto Library/Modified/2010/JPL/P1010006_2.JPG"/>
          <p:cNvPicPr>
            <a:picLocks noChangeAspect="1"/>
          </p:cNvPicPr>
          <p:nvPr/>
        </p:nvPicPr>
        <p:blipFill>
          <a:blip r:embed="rId20" r:link="rId21">
            <a:alphaModFix/>
            <a:lum bright="-5000" contrast="-19000"/>
          </a:blip>
          <a:stretch>
            <a:fillRect/>
          </a:stretch>
        </p:blipFill>
        <p:spPr>
          <a:xfrm>
            <a:off x="15826949" y="31274960"/>
            <a:ext cx="3023903" cy="1087202"/>
          </a:xfrm>
          <a:prstGeom prst="roundRect">
            <a:avLst>
              <a:gd name="adj" fmla="val 4167"/>
            </a:avLst>
          </a:prstGeom>
          <a:solidFill>
            <a:srgbClr val="FFFFFF"/>
          </a:solidFill>
          <a:ln w="76200" cap="sq">
            <a:solidFill>
              <a:srgbClr val="EAEAEA"/>
            </a:solidFill>
            <a:miter lim="800000"/>
          </a:ln>
          <a:effectLst>
            <a:glow rad="228600">
              <a:schemeClr val="accent2">
                <a:alpha val="75000"/>
              </a:scheme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8" name="Picture 37" descr="spitzerlogo_310x122.gif"/>
          <p:cNvPicPr>
            <a:picLocks noChangeAspect="1"/>
          </p:cNvPicPr>
          <p:nvPr/>
        </p:nvPicPr>
        <p:blipFill>
          <a:blip r:embed="rId22"/>
          <a:stretch>
            <a:fillRect/>
          </a:stretch>
        </p:blipFill>
        <p:spPr>
          <a:xfrm>
            <a:off x="725561" y="2577784"/>
            <a:ext cx="3937000" cy="1549400"/>
          </a:xfrm>
          <a:prstGeom prst="rect">
            <a:avLst/>
          </a:prstGeom>
        </p:spPr>
      </p:pic>
      <p:pic>
        <p:nvPicPr>
          <p:cNvPr id="43" name="Picture 42" descr="SSC_Logo.png"/>
          <p:cNvPicPr>
            <a:picLocks noChangeAspect="1"/>
          </p:cNvPicPr>
          <p:nvPr/>
        </p:nvPicPr>
        <p:blipFill>
          <a:blip r:embed="rId23"/>
          <a:stretch>
            <a:fillRect/>
          </a:stretch>
        </p:blipFill>
        <p:spPr>
          <a:xfrm>
            <a:off x="34478724" y="2819084"/>
            <a:ext cx="2463800" cy="1308100"/>
          </a:xfrm>
          <a:prstGeom prst="rect">
            <a:avLst/>
          </a:prstGeom>
        </p:spPr>
      </p:pic>
      <p:pic>
        <p:nvPicPr>
          <p:cNvPr id="44" name="Picture 43" descr="DSC05492.JPG"/>
          <p:cNvPicPr>
            <a:picLocks noChangeAspect="1"/>
          </p:cNvPicPr>
          <p:nvPr/>
        </p:nvPicPr>
        <p:blipFill>
          <a:blip r:embed="rId24"/>
          <a:stretch>
            <a:fillRect/>
          </a:stretch>
        </p:blipFill>
        <p:spPr>
          <a:xfrm>
            <a:off x="19866682" y="31651596"/>
            <a:ext cx="7099469" cy="3805097"/>
          </a:xfrm>
          <a:prstGeom prst="rect">
            <a:avLst/>
          </a:prstGeom>
          <a:effectLst>
            <a:glow rad="101600">
              <a:schemeClr val="accent1">
                <a:alpha val="75000"/>
              </a:schemeClr>
            </a:glow>
          </a:effectLst>
        </p:spPr>
      </p:pic>
      <p:pic>
        <p:nvPicPr>
          <p:cNvPr id="46" name="Picture 45" descr="NITARP team.jpg"/>
          <p:cNvPicPr>
            <a:picLocks noChangeAspect="1"/>
          </p:cNvPicPr>
          <p:nvPr/>
        </p:nvPicPr>
        <p:blipFill>
          <a:blip r:embed="rId25"/>
          <a:stretch>
            <a:fillRect/>
          </a:stretch>
        </p:blipFill>
        <p:spPr>
          <a:xfrm>
            <a:off x="32128395" y="27383064"/>
            <a:ext cx="4628063" cy="35851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3" name="Picture 62" descr="DSC05494_3.JPG"/>
          <p:cNvPicPr>
            <a:picLocks noChangeAspect="1"/>
          </p:cNvPicPr>
          <p:nvPr/>
        </p:nvPicPr>
        <p:blipFill>
          <a:blip r:embed="rId26"/>
          <a:stretch>
            <a:fillRect/>
          </a:stretch>
        </p:blipFill>
        <p:spPr>
          <a:xfrm rot="21435133">
            <a:off x="22301089" y="28240502"/>
            <a:ext cx="2361130" cy="15689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4" name="TextBox 63"/>
          <p:cNvSpPr txBox="1"/>
          <p:nvPr/>
        </p:nvSpPr>
        <p:spPr>
          <a:xfrm>
            <a:off x="27518204" y="31274960"/>
            <a:ext cx="9657641" cy="4046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i="1" dirty="0" smtClean="0">
                <a:solidFill>
                  <a:srgbClr val="000000"/>
                </a:solidFill>
                <a:latin typeface="Helvetica"/>
                <a:cs typeface="Helvetica"/>
              </a:rPr>
              <a:t>We have found that beneficial accommodations for our Deaf students include: using </a:t>
            </a:r>
            <a:r>
              <a:rPr lang="en-US" sz="2800" b="1" i="1" dirty="0" smtClean="0">
                <a:solidFill>
                  <a:srgbClr val="000000"/>
                </a:solidFill>
                <a:latin typeface="Helvetica"/>
                <a:cs typeface="Helvetica"/>
              </a:rPr>
              <a:t>sign language </a:t>
            </a:r>
            <a:r>
              <a:rPr lang="en-US" sz="2800" i="1" dirty="0" smtClean="0">
                <a:solidFill>
                  <a:srgbClr val="000000"/>
                </a:solidFill>
                <a:latin typeface="Helvetica"/>
                <a:cs typeface="Helvetica"/>
              </a:rPr>
              <a:t>to communicate the information, providing a </a:t>
            </a:r>
            <a:r>
              <a:rPr lang="en-US" sz="2800" b="1" i="1" dirty="0" smtClean="0">
                <a:solidFill>
                  <a:srgbClr val="000000"/>
                </a:solidFill>
                <a:latin typeface="Helvetica"/>
                <a:cs typeface="Helvetica"/>
              </a:rPr>
              <a:t>visual demonstration</a:t>
            </a:r>
            <a:r>
              <a:rPr lang="en-US" sz="2800" i="1" dirty="0" smtClean="0">
                <a:solidFill>
                  <a:srgbClr val="000000"/>
                </a:solidFill>
                <a:latin typeface="Helvetica"/>
                <a:cs typeface="Helvetica"/>
              </a:rPr>
              <a:t>, showing images or short video clips, using a </a:t>
            </a:r>
            <a:r>
              <a:rPr lang="en-US" sz="2800" i="1" dirty="0" err="1" smtClean="0">
                <a:solidFill>
                  <a:srgbClr val="000000"/>
                </a:solidFill>
                <a:latin typeface="Helvetica"/>
                <a:cs typeface="Helvetica"/>
              </a:rPr>
              <a:t>notetaker</a:t>
            </a:r>
            <a:r>
              <a:rPr lang="en-US" sz="2800" i="1" dirty="0" smtClean="0">
                <a:solidFill>
                  <a:srgbClr val="000000"/>
                </a:solidFill>
                <a:latin typeface="Helvetica"/>
                <a:cs typeface="Helvetica"/>
              </a:rPr>
              <a:t> and allowing for </a:t>
            </a:r>
            <a:r>
              <a:rPr lang="en-US" sz="2800" b="1" i="1" dirty="0" smtClean="0">
                <a:solidFill>
                  <a:srgbClr val="000000"/>
                </a:solidFill>
                <a:latin typeface="Helvetica"/>
                <a:cs typeface="Helvetica"/>
              </a:rPr>
              <a:t>ample time for hands-on work</a:t>
            </a:r>
            <a:r>
              <a:rPr lang="en-US" sz="2800" i="1" dirty="0" smtClean="0">
                <a:solidFill>
                  <a:srgbClr val="000000"/>
                </a:solidFill>
                <a:latin typeface="Helvetica"/>
                <a:cs typeface="Helvetica"/>
              </a:rPr>
              <a:t>. </a:t>
            </a: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i="1"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i="1" dirty="0" smtClean="0">
                <a:solidFill>
                  <a:srgbClr val="000000"/>
                </a:solidFill>
                <a:latin typeface="Helvetica"/>
                <a:cs typeface="Helvetica"/>
              </a:rPr>
              <a:t>Making information and instruction more visual for Deaf students is vital to their education and understanding of new material.  </a:t>
            </a:r>
            <a:r>
              <a:rPr lang="en-US" sz="2800" i="1" dirty="0" smtClean="0">
                <a:solidFill>
                  <a:srgbClr val="000000"/>
                </a:solidFill>
                <a:latin typeface="Helvetica"/>
                <a:cs typeface="Helvetica"/>
              </a:rPr>
              <a:t>- </a:t>
            </a:r>
            <a:r>
              <a:rPr lang="en-US" sz="2800" dirty="0" smtClean="0">
                <a:solidFill>
                  <a:srgbClr val="000000"/>
                </a:solidFill>
                <a:latin typeface="Helvetica"/>
                <a:cs typeface="Helvetica"/>
              </a:rPr>
              <a:t>Jen VanDerMolen</a:t>
            </a:r>
          </a:p>
        </p:txBody>
      </p:sp>
      <p:sp>
        <p:nvSpPr>
          <p:cNvPr id="50" name="TextBox 49"/>
          <p:cNvSpPr txBox="1"/>
          <p:nvPr/>
        </p:nvSpPr>
        <p:spPr>
          <a:xfrm>
            <a:off x="19915740" y="35772113"/>
            <a:ext cx="17471956" cy="393954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500" b="1" dirty="0" smtClean="0">
                <a:latin typeface="Helvetica"/>
              </a:rPr>
              <a:t>How to Make a Color Image in DS9 by students Lyssa and Anna. </a:t>
            </a:r>
            <a:r>
              <a:rPr lang="en-US" sz="2500" dirty="0" smtClean="0">
                <a:latin typeface="Helvetica"/>
              </a:rPr>
              <a:t>Open up </a:t>
            </a:r>
            <a:r>
              <a:rPr lang="en-US" sz="2500" dirty="0" err="1" smtClean="0">
                <a:latin typeface="Helvetica"/>
              </a:rPr>
              <a:t>SAOImage</a:t>
            </a:r>
            <a:r>
              <a:rPr lang="en-US" sz="2500" dirty="0" smtClean="0">
                <a:latin typeface="Helvetica"/>
              </a:rPr>
              <a:t> DS9. Click on “frame” then click “New RGB” (If needed, put the box out of the way so that you can always go right back to it when you are on your next picture.)  Next, click on any color that you want from the RGB box.  Click inside the DS9 box, then click “File”, then “Open”.  Find “My mosaics”, then click to open any photo.  Double click on the photo you choose and it will open on DS9.  Once it has opened, click on Scale”, then click on “Histogram”. Now you need to go back to the RGB box and choose another color.  Repeat steps 4-7 for the last 2 colors. (Remember, the images can’t be the same you used previously.)  All colors Red, Green, and Blue should be covering each other.  Now you have your color photo! If you want to adjust the colors, you can!  All you have to do (on a Mac) is to click on a color from the RGB box, then go down to where there is a row of the colors on the bottom of the color picture. Then, click and hold the “Apple” button and the mouse button at the same time.  Move the color bar side to side to change the color from visible to invisible. Repeat with the other 2 colors.</a:t>
            </a:r>
            <a:endParaRPr lang="en-US" sz="2500" dirty="0">
              <a:latin typeface="Helvetica"/>
            </a:endParaRPr>
          </a:p>
        </p:txBody>
      </p:sp>
      <p:pic>
        <p:nvPicPr>
          <p:cNvPr id="60" name="Picture 38" descr="P1000920.JPG"/>
          <p:cNvPicPr>
            <a:picLocks noChangeAspect="1"/>
          </p:cNvPicPr>
          <p:nvPr/>
        </p:nvPicPr>
        <p:blipFill>
          <a:blip r:embed="rId27"/>
          <a:srcRect t="12827"/>
          <a:stretch>
            <a:fillRect/>
          </a:stretch>
        </p:blipFill>
        <p:spPr bwMode="auto">
          <a:xfrm>
            <a:off x="24627799" y="28452464"/>
            <a:ext cx="2257246" cy="29988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7" name="Picture 66" descr="P1010659.JPG"/>
          <p:cNvPicPr>
            <a:picLocks noChangeAspect="1"/>
          </p:cNvPicPr>
          <p:nvPr/>
        </p:nvPicPr>
        <p:blipFill>
          <a:blip r:embed="rId28">
            <a:lum bright="15000" contrast="15000"/>
          </a:blip>
          <a:stretch>
            <a:fillRect/>
          </a:stretch>
        </p:blipFill>
        <p:spPr>
          <a:xfrm>
            <a:off x="9173401" y="21518788"/>
            <a:ext cx="8931106" cy="5864276"/>
          </a:xfrm>
          <a:prstGeom prst="rect">
            <a:avLst/>
          </a:prstGeom>
          <a:effectLst>
            <a:glow rad="228600">
              <a:schemeClr val="accent5">
                <a:alpha val="75000"/>
              </a:schemeClr>
            </a:glow>
          </a:effectLst>
        </p:spPr>
      </p:pic>
      <p:sp>
        <p:nvSpPr>
          <p:cNvPr id="68" name="TextBox 67"/>
          <p:cNvSpPr txBox="1"/>
          <p:nvPr/>
        </p:nvSpPr>
        <p:spPr>
          <a:xfrm>
            <a:off x="9106103" y="27729190"/>
            <a:ext cx="8998404" cy="58477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smtClean="0">
                <a:latin typeface="Helvetica"/>
                <a:cs typeface="Helvetica"/>
              </a:rPr>
              <a:t> </a:t>
            </a:r>
            <a:r>
              <a:rPr lang="en-US" sz="3200" dirty="0" smtClean="0">
                <a:latin typeface="Helvetica"/>
                <a:cs typeface="Helvetica"/>
              </a:rPr>
              <a:t>Create Tactile Graphics </a:t>
            </a:r>
            <a:endParaRPr lang="en-US" sz="3200" dirty="0">
              <a:latin typeface="Helvetica"/>
              <a:cs typeface="Helvetica"/>
            </a:endParaRPr>
          </a:p>
        </p:txBody>
      </p:sp>
      <p:sp>
        <p:nvSpPr>
          <p:cNvPr id="70" name="TextBox 69"/>
          <p:cNvSpPr txBox="1"/>
          <p:nvPr/>
        </p:nvSpPr>
        <p:spPr>
          <a:xfrm>
            <a:off x="6484890" y="32547989"/>
            <a:ext cx="5377021" cy="58477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smtClean="0">
                <a:latin typeface="Helvetica"/>
                <a:cs typeface="Helvetica"/>
              </a:rPr>
              <a:t> </a:t>
            </a:r>
            <a:r>
              <a:rPr lang="en-US" sz="3200" dirty="0" smtClean="0">
                <a:latin typeface="Helvetica"/>
                <a:cs typeface="Helvetica"/>
              </a:rPr>
              <a:t>Braille</a:t>
            </a:r>
            <a:r>
              <a:rPr lang="en-US" sz="3200" dirty="0" smtClean="0">
                <a:latin typeface="Helvetica"/>
                <a:cs typeface="Helvetica"/>
              </a:rPr>
              <a:t> and </a:t>
            </a:r>
            <a:r>
              <a:rPr lang="en-US" sz="3200" dirty="0" smtClean="0">
                <a:latin typeface="Helvetica"/>
                <a:cs typeface="Helvetica"/>
              </a:rPr>
              <a:t>Big Dots on Plot</a:t>
            </a:r>
            <a:endParaRPr lang="en-US" sz="3200" dirty="0">
              <a:latin typeface="Helvetica"/>
              <a:cs typeface="Helvetica"/>
            </a:endParaRPr>
          </a:p>
        </p:txBody>
      </p:sp>
      <p:pic>
        <p:nvPicPr>
          <p:cNvPr id="45" name="Picture 44" descr="Plot Tactile Landscape Bigger Dots.jpg"/>
          <p:cNvPicPr>
            <a:picLocks noChangeAspect="1"/>
          </p:cNvPicPr>
          <p:nvPr/>
        </p:nvPicPr>
        <p:blipFill>
          <a:blip r:embed="rId29"/>
          <a:stretch>
            <a:fillRect/>
          </a:stretch>
        </p:blipFill>
        <p:spPr>
          <a:xfrm>
            <a:off x="1504950" y="33425153"/>
            <a:ext cx="9582150" cy="6286500"/>
          </a:xfrm>
          <a:prstGeom prst="rect">
            <a:avLst/>
          </a:prstGeom>
          <a:effectLst>
            <a:glow rad="190500">
              <a:schemeClr val="accent6">
                <a:lumMod val="20000"/>
                <a:lumOff val="80000"/>
                <a:alpha val="75000"/>
              </a:schemeClr>
            </a:glo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4305</TotalTime>
  <Words>1165</Words>
  <Application>Microsoft Macintosh PowerPoint</Application>
  <PresentationFormat>Custom</PresentationFormat>
  <Paragraphs>61</Paragraphs>
  <Slides>1</Slides>
  <Notes>1</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Company>University of Chicago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Vivian Hoette</dc:creator>
  <cp:lastModifiedBy>Vivian Hoette</cp:lastModifiedBy>
  <cp:revision>37</cp:revision>
  <cp:lastPrinted>2011-01-03T18:16:48Z</cp:lastPrinted>
  <dcterms:created xsi:type="dcterms:W3CDTF">2011-01-05T18:45:53Z</dcterms:created>
  <dcterms:modified xsi:type="dcterms:W3CDTF">2011-01-05T18:55:54Z</dcterms:modified>
</cp:coreProperties>
</file>