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charts/chart21.xml" ContentType="application/vnd.openxmlformats-officedocument.drawingml.chart+xml"/>
  <Override PartName="/ppt/charts/chart6.xml" ContentType="application/vnd.openxmlformats-officedocument.drawingml.char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charts/chart13.xml" ContentType="application/vnd.openxmlformats-officedocument.drawingml.chart+xml"/>
  <Override PartName="/ppt/slides/slide2.xml" ContentType="application/vnd.openxmlformats-officedocument.presentationml.slide+xml"/>
  <Override PartName="/ppt/charts/chart18.xml" ContentType="application/vnd.openxmlformats-officedocument.drawingml.chart+xml"/>
  <Override PartName="/docProps/app.xml" ContentType="application/vnd.openxmlformats-officedocument.extended-properties+xml"/>
  <Override PartName="/ppt/charts/chart16.xml" ContentType="application/vnd.openxmlformats-officedocument.drawingml.chart+xml"/>
  <Override PartName="/ppt/charts/chart12.xml" ContentType="application/vnd.openxmlformats-officedocument.drawingml.chart+xml"/>
  <Override PartName="/ppt/charts/chart7.xml" ContentType="application/vnd.openxmlformats-officedocument.drawingml.char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charts/chart10.xml" ContentType="application/vnd.openxmlformats-officedocument.drawingml.char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audio1.bin" ContentType="audio/unknown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charts/chart9.xml" ContentType="application/vnd.openxmlformats-officedocument.drawingml.chart+xml"/>
  <Override PartName="/ppt/slideLayouts/slideLayout4.xml" ContentType="application/vnd.openxmlformats-officedocument.presentationml.slideLayout+xml"/>
  <Override PartName="/ppt/charts/chart11.xml" ContentType="application/vnd.openxmlformats-officedocument.drawingml.char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charts/chart15.xml" ContentType="application/vnd.openxmlformats-officedocument.drawingml.char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charts/chart5.xml" ContentType="application/vnd.openxmlformats-officedocument.drawingml.chart+xml"/>
  <Override PartName="/ppt/charts/chart20.xml" ContentType="application/vnd.openxmlformats-officedocument.drawingml.chart+xml"/>
  <Override PartName="/docProps/core.xml" ContentType="application/vnd.openxmlformats-package.core-properties+xml"/>
  <Override PartName="/ppt/charts/chart19.xml" ContentType="application/vnd.openxmlformats-officedocument.drawingml.chart+xml"/>
  <Override PartName="/ppt/charts/chart17.xml" ContentType="application/vnd.openxmlformats-officedocument.drawingml.chart+xml"/>
  <Override PartName="/ppt/slides/slide8.xml" ContentType="application/vnd.openxmlformats-officedocument.presentationml.slide+xml"/>
  <Override PartName="/ppt/charts/chart8.xml" ContentType="application/vnd.openxmlformats-officedocument.drawingml.chart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charts/chart14.xml" ContentType="application/vnd.openxmlformats-officedocument.drawingml.char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charts/chart22.xml" ContentType="application/vnd.openxmlformats-officedocument.drawingml.chart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9" r:id="rId4"/>
    <p:sldId id="273" r:id="rId5"/>
    <p:sldId id="285" r:id="rId6"/>
    <p:sldId id="270" r:id="rId7"/>
    <p:sldId id="269" r:id="rId8"/>
    <p:sldId id="288" r:id="rId9"/>
    <p:sldId id="272" r:id="rId10"/>
    <p:sldId id="268" r:id="rId11"/>
    <p:sldId id="262" r:id="rId12"/>
    <p:sldId id="275" r:id="rId13"/>
    <p:sldId id="280" r:id="rId14"/>
    <p:sldId id="277" r:id="rId15"/>
    <p:sldId id="278" r:id="rId16"/>
    <p:sldId id="276" r:id="rId17"/>
    <p:sldId id="265" r:id="rId18"/>
    <p:sldId id="283" r:id="rId19"/>
    <p:sldId id="263" r:id="rId20"/>
    <p:sldId id="286" r:id="rId21"/>
    <p:sldId id="287" r:id="rId22"/>
    <p:sldId id="271" r:id="rId23"/>
    <p:sldId id="26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00"/>
    <a:srgbClr val="992B10"/>
    <a:srgbClr val="952C14"/>
    <a:srgbClr val="952C15"/>
    <a:srgbClr val="212488"/>
    <a:srgbClr val="780000"/>
    <a:srgbClr val="33FF0C"/>
    <a:srgbClr val="1BF215"/>
    <a:srgbClr val="9570CF"/>
    <a:srgbClr val="B5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9641" autoAdjust="0"/>
    <p:restoredTop sz="94660" autoAdjust="0"/>
  </p:normalViewPr>
  <p:slideViewPr>
    <p:cSldViewPr>
      <p:cViewPr>
        <p:scale>
          <a:sx n="100" d="100"/>
          <a:sy n="100" d="100"/>
        </p:scale>
        <p:origin x="-328" y="-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3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elenjohnson:Documents:chj:Spitzer:TeamSpitzer3_CG4:data_analysis:seds_from_justysos+opt2.cat_201012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433924440"/>
        <c:axId val="434047512"/>
      </c:scatterChart>
      <c:valAx>
        <c:axId val="433924440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4047512"/>
        <c:crossesAt val="-13.5"/>
        <c:crossBetween val="midCat"/>
      </c:valAx>
      <c:valAx>
        <c:axId val="434047512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924440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471678088"/>
        <c:axId val="433357496"/>
      </c:scatterChart>
      <c:valAx>
        <c:axId val="471678088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357496"/>
        <c:crossesAt val="-14.5"/>
        <c:crossBetween val="midCat"/>
      </c:valAx>
      <c:valAx>
        <c:axId val="433357496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1678088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576196872"/>
        <c:axId val="576166008"/>
      </c:scatterChart>
      <c:valAx>
        <c:axId val="576196872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576166008"/>
        <c:crossesAt val="-13.5"/>
        <c:crossBetween val="midCat"/>
      </c:valAx>
      <c:valAx>
        <c:axId val="576166008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76196872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433432664"/>
        <c:axId val="433440584"/>
      </c:scatterChart>
      <c:valAx>
        <c:axId val="43343266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440584"/>
        <c:crossesAt val="-14.5"/>
        <c:crossBetween val="midCat"/>
      </c:valAx>
      <c:valAx>
        <c:axId val="433440584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43266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8575816"/>
        <c:axId val="608581880"/>
      </c:scatterChart>
      <c:valAx>
        <c:axId val="608575816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581880"/>
        <c:crossesAt val="-13.5"/>
        <c:crossBetween val="midCat"/>
      </c:valAx>
      <c:valAx>
        <c:axId val="608581880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575816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608628616"/>
        <c:axId val="608636552"/>
      </c:scatterChart>
      <c:valAx>
        <c:axId val="608628616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636552"/>
        <c:crossesAt val="-14.5"/>
        <c:crossBetween val="midCat"/>
      </c:valAx>
      <c:valAx>
        <c:axId val="608636552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628616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8720568"/>
        <c:axId val="608726632"/>
      </c:scatterChart>
      <c:valAx>
        <c:axId val="608720568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726632"/>
        <c:crossesAt val="-13.5"/>
        <c:crossBetween val="midCat"/>
      </c:valAx>
      <c:valAx>
        <c:axId val="608726632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720568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608773224"/>
        <c:axId val="608781160"/>
      </c:scatterChart>
      <c:valAx>
        <c:axId val="60877322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781160"/>
        <c:crossesAt val="-14.5"/>
        <c:crossBetween val="midCat"/>
      </c:valAx>
      <c:valAx>
        <c:axId val="608781160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77322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8842776"/>
        <c:axId val="608848840"/>
      </c:scatterChart>
      <c:valAx>
        <c:axId val="608842776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848840"/>
        <c:crossesAt val="-13.5"/>
        <c:crossBetween val="midCat"/>
      </c:valAx>
      <c:valAx>
        <c:axId val="608848840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842776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608895544"/>
        <c:axId val="608903480"/>
      </c:scatterChart>
      <c:valAx>
        <c:axId val="60889554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903480"/>
        <c:crossesAt val="-14.5"/>
        <c:crossBetween val="midCat"/>
      </c:valAx>
      <c:valAx>
        <c:axId val="608903480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89554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19495120686"/>
          <c:y val="0.0191413759490348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8954488"/>
        <c:axId val="608960552"/>
      </c:scatterChart>
      <c:valAx>
        <c:axId val="608954488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960552"/>
        <c:crossesAt val="-13.5"/>
        <c:crossBetween val="midCat"/>
      </c:valAx>
      <c:valAx>
        <c:axId val="608960552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954488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433608904"/>
        <c:axId val="471053832"/>
      </c:scatterChart>
      <c:valAx>
        <c:axId val="43360890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71053832"/>
        <c:crossesAt val="-14.5"/>
        <c:crossBetween val="midCat"/>
      </c:valAx>
      <c:valAx>
        <c:axId val="471053832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60890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19495120686"/>
          <c:y val="0.0191413759490348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xVal>
            <c:numRef>
              <c:f>'SED18'!$B$3:$B$14</c:f>
            </c:numRef>
          </c:xVal>
          <c:yVal>
            <c:numRef>
              <c:f>'SED18'!$C$3:$C$14</c:f>
            </c:numRef>
          </c:yVal>
        </c:ser>
        <c:axId val="608977880"/>
        <c:axId val="608986488"/>
      </c:scatterChart>
      <c:valAx>
        <c:axId val="608977880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986488"/>
        <c:crossesAt val="-13.5"/>
        <c:crossBetween val="midCat"/>
      </c:valAx>
      <c:valAx>
        <c:axId val="608986488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977880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19495120686"/>
          <c:y val="0.0191413759490348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9062904"/>
        <c:axId val="609068968"/>
      </c:scatterChart>
      <c:valAx>
        <c:axId val="60906290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9068968"/>
        <c:crossesAt val="-13.5"/>
        <c:crossBetween val="midCat"/>
      </c:valAx>
      <c:valAx>
        <c:axId val="609068968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906290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609115816"/>
        <c:axId val="609123768"/>
      </c:scatterChart>
      <c:valAx>
        <c:axId val="609115816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9123768"/>
        <c:crossesAt val="-14.5"/>
        <c:crossBetween val="midCat"/>
      </c:valAx>
      <c:valAx>
        <c:axId val="609123768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9115816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433188472"/>
        <c:axId val="433721960"/>
      </c:scatterChart>
      <c:valAx>
        <c:axId val="433188472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721960"/>
        <c:crossesAt val="-13.5"/>
        <c:crossBetween val="midCat"/>
      </c:valAx>
      <c:valAx>
        <c:axId val="433721960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188472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433799640"/>
        <c:axId val="433809144"/>
      </c:scatterChart>
      <c:valAx>
        <c:axId val="433799640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809144"/>
        <c:crossesAt val="-14.5"/>
        <c:crossBetween val="midCat"/>
      </c:valAx>
      <c:valAx>
        <c:axId val="433809144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799640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433484264"/>
        <c:axId val="433534536"/>
      </c:scatterChart>
      <c:valAx>
        <c:axId val="43348426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534536"/>
        <c:crossesAt val="-13.5"/>
        <c:crossBetween val="midCat"/>
      </c:valAx>
      <c:valAx>
        <c:axId val="433534536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3348426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576687224"/>
        <c:axId val="433498472"/>
      </c:scatterChart>
      <c:valAx>
        <c:axId val="57668722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33498472"/>
        <c:crossesAt val="-14.5"/>
        <c:crossBetween val="midCat"/>
      </c:valAx>
      <c:valAx>
        <c:axId val="433498472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7668722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471505672"/>
        <c:axId val="69081928"/>
      </c:scatterChart>
      <c:valAx>
        <c:axId val="471505672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9081928"/>
        <c:crossesAt val="-13.5"/>
        <c:crossBetween val="midCat"/>
      </c:valAx>
      <c:valAx>
        <c:axId val="69081928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1505672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algn="l">
              <a:defRPr sz="1400" b="1"/>
            </a:pPr>
            <a:r>
              <a:rPr lang="en-US" sz="1400" b="1" i="0" u="none" strike="noStrike" baseline="0"/>
              <a:t>073337.6-464246</a:t>
            </a:r>
          </a:p>
          <a:p>
            <a:pPr algn="l">
              <a:defRPr sz="1400" b="1"/>
            </a:pPr>
            <a:r>
              <a:rPr lang="en-US" sz="1400" b="1" i="0" u="none" strike="noStrike" baseline="0"/>
              <a:t>NITARP 20 </a:t>
            </a:r>
          </a:p>
        </c:rich>
      </c:tx>
      <c:layout>
        <c:manualLayout>
          <c:xMode val="edge"/>
          <c:yMode val="edge"/>
          <c:x val="0.193923946152169"/>
          <c:y val="0.0599894741270201"/>
        </c:manualLayout>
      </c:layout>
    </c:title>
    <c:plotArea>
      <c:layout>
        <c:manualLayout>
          <c:layoutTarget val="inner"/>
          <c:xMode val="edge"/>
          <c:yMode val="edge"/>
          <c:x val="0.144062551621607"/>
          <c:y val="0.0339928270952432"/>
          <c:w val="0.813343619541607"/>
          <c:h val="0.86095285213663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'[seds_from_justysos+opt2.cat_20101222.xlsx]SED22'!$B$3:$B$14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'[seds_from_justysos+opt2.cat_20101222.xlsx]SED22'!$C$3:$C$14</c:f>
              <c:numCache>
                <c:formatCode>General</c:formatCode>
                <c:ptCount val="12"/>
                <c:pt idx="0">
                  <c:v>-12.09217698165968</c:v>
                </c:pt>
                <c:pt idx="1">
                  <c:v>-11.7352671916399</c:v>
                </c:pt>
                <c:pt idx="2">
                  <c:v>-11.55933693468117</c:v>
                </c:pt>
                <c:pt idx="3">
                  <c:v>-11.52639228884096</c:v>
                </c:pt>
                <c:pt idx="4">
                  <c:v>-11.58959397293164</c:v>
                </c:pt>
                <c:pt idx="5">
                  <c:v>-11.67180579442188</c:v>
                </c:pt>
                <c:pt idx="6">
                  <c:v>-11.88422848944271</c:v>
                </c:pt>
                <c:pt idx="7">
                  <c:v>-12.30678618496562</c:v>
                </c:pt>
                <c:pt idx="8">
                  <c:v>-12.57577192930402</c:v>
                </c:pt>
                <c:pt idx="9">
                  <c:v>-12.72604134098056</c:v>
                </c:pt>
                <c:pt idx="10">
                  <c:v>-12.99476584771577</c:v>
                </c:pt>
                <c:pt idx="11">
                  <c:v>-13.04648191855501</c:v>
                </c:pt>
              </c:numCache>
            </c:numRef>
          </c:yVal>
        </c:ser>
        <c:axId val="471374184"/>
        <c:axId val="470904840"/>
      </c:scatterChart>
      <c:valAx>
        <c:axId val="471374184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log  (m)</a:t>
                </a:r>
              </a:p>
            </c:rich>
          </c:tx>
          <c:layout>
            <c:manualLayout>
              <c:xMode val="edge"/>
              <c:yMode val="edge"/>
              <c:x val="0.429680070331014"/>
              <c:y val="0.920281523028799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470904840"/>
        <c:crossesAt val="-14.5"/>
        <c:crossBetween val="midCat"/>
      </c:valAx>
      <c:valAx>
        <c:axId val="470904840"/>
        <c:scaling>
          <c:orientation val="minMax"/>
          <c:max val="-10.5"/>
          <c:min val="-14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00218282302224327"/>
              <c:y val="0.327973764878884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1374184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073145.6-465917 </a:t>
            </a: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4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smtClean="0"/>
              <a:t>NITARP 16</a:t>
            </a:r>
            <a:endParaRPr lang="en-US" sz="1400" b="1" i="0" u="none" strike="noStrike" baseline="0" dirty="0"/>
          </a:p>
        </c:rich>
      </c:tx>
      <c:layout>
        <c:manualLayout>
          <c:xMode val="edge"/>
          <c:yMode val="edge"/>
          <c:x val="0.295937237297058"/>
          <c:y val="0.0457425186759627"/>
        </c:manualLayout>
      </c:layout>
    </c:title>
    <c:plotArea>
      <c:layout>
        <c:manualLayout>
          <c:layoutTarget val="inner"/>
          <c:xMode val="edge"/>
          <c:yMode val="edge"/>
          <c:x val="0.269420229345893"/>
          <c:y val="0.0191412816221284"/>
          <c:w val="0.695104660201001"/>
          <c:h val="0.71858520524611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</c:marker>
          <c:dPt>
            <c:idx val="0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1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2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3"/>
            <c:marker>
              <c:symbol val="plus"/>
              <c:size val="8"/>
              <c:spPr>
                <a:noFill/>
                <a:ln>
                  <a:solidFill>
                    <a:schemeClr val="tx1"/>
                  </a:solidFill>
                </a:ln>
              </c:spPr>
            </c:marker>
          </c:dPt>
          <c:dPt>
            <c:idx val="4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5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6"/>
            <c:marker>
              <c:symbol val="circle"/>
              <c:size val="8"/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c:spPr>
            </c:marker>
          </c:dPt>
          <c:dPt>
            <c:idx val="7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</c:dPt>
          <c:dPt>
            <c:idx val="11"/>
            <c:marker>
              <c:symbol val="triangle"/>
              <c:size val="8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'SED18'!$B$3:$B$14</c:f>
              <c:numCache>
                <c:formatCode>General</c:formatCode>
                <c:ptCount val="12"/>
                <c:pt idx="0">
                  <c:v>-0.356547323513813</c:v>
                </c:pt>
                <c:pt idx="1">
                  <c:v>-0.259637310505756</c:v>
                </c:pt>
                <c:pt idx="2">
                  <c:v>-0.148741651280925</c:v>
                </c:pt>
                <c:pt idx="3">
                  <c:v>-0.102372908709559</c:v>
                </c:pt>
                <c:pt idx="4">
                  <c:v>0.0969100130080564</c:v>
                </c:pt>
                <c:pt idx="5">
                  <c:v>0.217483944213906</c:v>
                </c:pt>
                <c:pt idx="6">
                  <c:v>0.336459733848529</c:v>
                </c:pt>
                <c:pt idx="7">
                  <c:v>0.556302500767287</c:v>
                </c:pt>
                <c:pt idx="8">
                  <c:v>0.653212513775344</c:v>
                </c:pt>
                <c:pt idx="9">
                  <c:v>0.763427993562937</c:v>
                </c:pt>
                <c:pt idx="10">
                  <c:v>0.903089986991944</c:v>
                </c:pt>
                <c:pt idx="11">
                  <c:v>1.38021124171161</c:v>
                </c:pt>
              </c:numCache>
            </c:numRef>
          </c:xVal>
          <c:yVal>
            <c:numRef>
              <c:f>'SED18'!$C$3:$C$14</c:f>
              <c:numCache>
                <c:formatCode>General</c:formatCode>
                <c:ptCount val="12"/>
                <c:pt idx="0">
                  <c:v>-12.14417698165968</c:v>
                </c:pt>
                <c:pt idx="1">
                  <c:v>-11.6192671916399</c:v>
                </c:pt>
                <c:pt idx="2">
                  <c:v>-11.35133693468117</c:v>
                </c:pt>
                <c:pt idx="3">
                  <c:v>-10.87439228884096</c:v>
                </c:pt>
                <c:pt idx="4">
                  <c:v>-10.60025707375714</c:v>
                </c:pt>
                <c:pt idx="5">
                  <c:v>-10.54557093177232</c:v>
                </c:pt>
                <c:pt idx="6">
                  <c:v>-10.72103578096259</c:v>
                </c:pt>
                <c:pt idx="7">
                  <c:v>-11.20626780442723</c:v>
                </c:pt>
                <c:pt idx="8">
                  <c:v>-11.43047003774874</c:v>
                </c:pt>
                <c:pt idx="9">
                  <c:v>-11.63386699125386</c:v>
                </c:pt>
                <c:pt idx="10">
                  <c:v>-11.70193875933668</c:v>
                </c:pt>
                <c:pt idx="11">
                  <c:v>-12.0357403698032</c:v>
                </c:pt>
              </c:numCache>
            </c:numRef>
          </c:yVal>
        </c:ser>
        <c:axId val="608200888"/>
        <c:axId val="608208088"/>
      </c:scatterChart>
      <c:valAx>
        <c:axId val="608200888"/>
        <c:scaling>
          <c:orientation val="minMax"/>
          <c:max val="2.3"/>
          <c:min val="-0.8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1" i="0" u="none" strike="noStrike" kern="4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 smtClean="0"/>
                  <a:t>log  (m)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463357320268331"/>
              <c:y val="0.805570554562606"/>
            </c:manualLayout>
          </c:layout>
        </c:title>
        <c:numFmt formatCode="0.0" sourceLinked="0"/>
        <c:majorTickMark val="in"/>
        <c:minorTickMark val="in"/>
        <c:tickLblPos val="low"/>
        <c:spPr>
          <a:ln>
            <a:solidFill>
              <a:schemeClr val="tx1"/>
            </a:solidFill>
          </a:ln>
        </c:spPr>
        <c:txPr>
          <a:bodyPr rot="0" vert="horz" anchor="ctr" anchorCtr="1"/>
          <a:lstStyle/>
          <a:p>
            <a:pPr>
              <a:defRPr sz="1200" kern="1800" spc="0"/>
            </a:pPr>
            <a:endParaRPr lang="en-US"/>
          </a:p>
        </c:txPr>
        <c:crossAx val="608208088"/>
        <c:crossesAt val="-13.5"/>
        <c:crossBetween val="midCat"/>
      </c:valAx>
      <c:valAx>
        <c:axId val="608208088"/>
        <c:scaling>
          <c:orientation val="minMax"/>
          <c:max val="-9.5"/>
          <c:min val="-13.5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 dirty="0"/>
                  <a:t>log F (ergs/cm2/sec)</a:t>
                </a:r>
              </a:p>
            </c:rich>
          </c:tx>
          <c:layout>
            <c:manualLayout>
              <c:xMode val="edge"/>
              <c:yMode val="edge"/>
              <c:x val="0.118700174596417"/>
              <c:y val="0.303433970282649"/>
            </c:manualLayout>
          </c:layout>
        </c:title>
        <c:numFmt formatCode="0.0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8200888"/>
        <c:crossesAt val="-0.8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kern="4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DCCCC0-383E-6648-8483-D90C3A0A565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1950" y="331788"/>
            <a:ext cx="7162800" cy="6477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950" y="938213"/>
            <a:ext cx="7162800" cy="546100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1975" y="473075"/>
            <a:ext cx="1908175" cy="6051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473075"/>
            <a:ext cx="5572125" cy="6051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E503955-B71A-6549-A537-54DB55293E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628775"/>
            <a:ext cx="374015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1628775"/>
            <a:ext cx="374015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473075"/>
            <a:ext cx="72009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628775"/>
            <a:ext cx="76327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5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creativecommons.org/licenses/by/3.0/" TargetMode="External"/><Relationship Id="rId6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4" Type="http://schemas.openxmlformats.org/officeDocument/2006/relationships/image" Target="../media/image5.png"/><Relationship Id="rId10" Type="http://schemas.openxmlformats.org/officeDocument/2006/relationships/chart" Target="../charts/chart6.xml"/><Relationship Id="rId5" Type="http://schemas.openxmlformats.org/officeDocument/2006/relationships/chart" Target="../charts/chart1.xml"/><Relationship Id="rId7" Type="http://schemas.openxmlformats.org/officeDocument/2006/relationships/chart" Target="../charts/chart3.xml"/><Relationship Id="rId11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9" Type="http://schemas.openxmlformats.org/officeDocument/2006/relationships/chart" Target="../charts/chart5.xml"/><Relationship Id="rId3" Type="http://schemas.openxmlformats.org/officeDocument/2006/relationships/image" Target="../media/image4.jpeg"/><Relationship Id="rId6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4" Type="http://schemas.openxmlformats.org/officeDocument/2006/relationships/chart" Target="../charts/chart8.xml"/><Relationship Id="rId10" Type="http://schemas.openxmlformats.org/officeDocument/2006/relationships/image" Target="../media/image5.png"/><Relationship Id="rId5" Type="http://schemas.openxmlformats.org/officeDocument/2006/relationships/chart" Target="../charts/chart9.xml"/><Relationship Id="rId7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9" Type="http://schemas.openxmlformats.org/officeDocument/2006/relationships/image" Target="../media/image21.png"/><Relationship Id="rId3" Type="http://schemas.openxmlformats.org/officeDocument/2006/relationships/chart" Target="../charts/chart7.xml"/><Relationship Id="rId6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.png"/><Relationship Id="rId4" Type="http://schemas.openxmlformats.org/officeDocument/2006/relationships/chart" Target="../charts/chart14.xml"/><Relationship Id="rId7" Type="http://schemas.openxmlformats.org/officeDocument/2006/relationships/chart" Target="../charts/chart17.xml"/><Relationship Id="rId11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8" Type="http://schemas.openxmlformats.org/officeDocument/2006/relationships/chart" Target="../charts/chart18.xml"/><Relationship Id="rId13" Type="http://schemas.openxmlformats.org/officeDocument/2006/relationships/image" Target="../media/image24.png"/><Relationship Id="rId10" Type="http://schemas.openxmlformats.org/officeDocument/2006/relationships/chart" Target="../charts/chart20.xml"/><Relationship Id="rId5" Type="http://schemas.openxmlformats.org/officeDocument/2006/relationships/chart" Target="../charts/chart15.xml"/><Relationship Id="rId12" Type="http://schemas.openxmlformats.org/officeDocument/2006/relationships/chart" Target="../charts/chart22.xml"/><Relationship Id="rId2" Type="http://schemas.openxmlformats.org/officeDocument/2006/relationships/image" Target="../media/image4.jpeg"/><Relationship Id="rId9" Type="http://schemas.openxmlformats.org/officeDocument/2006/relationships/chart" Target="../charts/chart19.xml"/><Relationship Id="rId3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5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video" Target="file://localhost/Users/mark/Documents/spitzer/Luisa%20Rebull%20Teacher%20Material/Luisastalks/movies/starformation2-planet.mov" TargetMode="External"/><Relationship Id="rId2" Type="http://schemas.openxmlformats.org/officeDocument/2006/relationships/video" Target="file://localhost/Users/mark/Documents/spitzer/GISS-legassie/ssc2004-22v2.mov" TargetMode="External"/><Relationship Id="rId3" Type="http://schemas.openxmlformats.org/officeDocument/2006/relationships/slideLayout" Target="../slideLayouts/slideLayout12.xml"/><Relationship Id="rId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9144000" cy="1600200"/>
          </a:xfrm>
          <a:noFill/>
        </p:spPr>
        <p:txBody>
          <a:bodyPr/>
          <a:lstStyle/>
          <a:p>
            <a:r>
              <a:rPr lang="en-US" i="1" dirty="0" smtClean="0"/>
              <a:t>New Young Stars </a:t>
            </a:r>
            <a:br>
              <a:rPr lang="en-US" i="1" dirty="0" smtClean="0"/>
            </a:br>
            <a:r>
              <a:rPr lang="en-US" i="1" dirty="0" smtClean="0"/>
              <a:t>(both human &amp; astronomical) </a:t>
            </a:r>
            <a:br>
              <a:rPr lang="en-US" i="1" dirty="0" smtClean="0"/>
            </a:br>
            <a:r>
              <a:rPr lang="en-US" i="1" dirty="0" smtClean="0"/>
              <a:t>in the Gum Nebula</a:t>
            </a:r>
            <a:endParaRPr lang="uk-UA" dirty="0">
              <a:latin typeface="Tahoma" pitchFamily="-112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057400"/>
            <a:ext cx="48260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Mark Legassie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Spitzer Science Center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GISS 2011</a:t>
            </a:r>
            <a:endParaRPr lang="uk-UA" sz="2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791200"/>
            <a:ext cx="1828800" cy="7863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74367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CG4 – </a:t>
            </a:r>
            <a:r>
              <a:rPr lang="en-US" dirty="0" err="1" smtClean="0"/>
              <a:t>cometary</a:t>
            </a:r>
            <a:r>
              <a:rPr lang="en-US" dirty="0" smtClean="0"/>
              <a:t> globule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Dusty head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Elongated Tail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114800"/>
            <a:ext cx="3124200" cy="2456373"/>
          </a:xfrm>
          <a:prstGeom prst="rect">
            <a:avLst/>
          </a:prstGeom>
          <a:effectLst>
            <a:outerShdw blurRad="63500" dir="12540000" sx="98000" sy="98000" kx="2700000" rotWithShape="0">
              <a:srgbClr val="000000">
                <a:alpha val="1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895600"/>
            <a:ext cx="3532318" cy="1981200"/>
          </a:xfrm>
          <a:prstGeom prst="rect">
            <a:avLst/>
          </a:prstGeom>
          <a:effectLst>
            <a:outerShdw blurRad="28575" dist="76200" dir="2700000" sx="97000" sy="97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048000" y="3733800"/>
            <a:ext cx="609600" cy="26161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SA101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4876800"/>
            <a:ext cx="2133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/>
              <a:t>Dec </a:t>
            </a:r>
            <a:r>
              <a:rPr lang="en-US" sz="1050" i="1" dirty="0"/>
              <a:t>2008; </a:t>
            </a:r>
            <a:r>
              <a:rPr lang="en-US" sz="1050" i="1" dirty="0" err="1"/>
              <a:t>Riverland</a:t>
            </a:r>
            <a:r>
              <a:rPr lang="en-US" sz="1050" i="1" dirty="0"/>
              <a:t> Dingo Observatory, </a:t>
            </a:r>
            <a:r>
              <a:rPr lang="en-US" sz="1050" i="1" dirty="0" err="1"/>
              <a:t>Moorook</a:t>
            </a:r>
            <a:r>
              <a:rPr lang="en-US" sz="1050" i="1" dirty="0"/>
              <a:t>, Australia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4000" y="6553200"/>
            <a:ext cx="4267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Oct 2002; Anglo-Australian Observatory, </a:t>
            </a:r>
            <a:r>
              <a:rPr lang="en-US" sz="1000" dirty="0" err="1" smtClean="0"/>
              <a:t>Coonabarabran</a:t>
            </a:r>
            <a:r>
              <a:rPr lang="en-US" sz="1000" dirty="0" smtClean="0"/>
              <a:t> Australia</a:t>
            </a:r>
            <a:r>
              <a:rPr lang="en-US" sz="1000" i="1" dirty="0" smtClean="0"/>
              <a:t> </a:t>
            </a:r>
            <a:endParaRPr lang="en-US" sz="1000" i="1" dirty="0"/>
          </a:p>
        </p:txBody>
      </p:sp>
      <p:sp>
        <p:nvSpPr>
          <p:cNvPr id="32" name="Rectangle 31"/>
          <p:cNvSpPr/>
          <p:nvPr/>
        </p:nvSpPr>
        <p:spPr>
          <a:xfrm>
            <a:off x="762000" y="5181600"/>
            <a:ext cx="533400" cy="26161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2"/>
                </a:solidFill>
              </a:rPr>
              <a:t>CG4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91000" y="2133600"/>
            <a:ext cx="4648200" cy="1323439"/>
          </a:xfrm>
          <a:prstGeom prst="rect">
            <a:avLst/>
          </a:prstGeom>
          <a:solidFill>
            <a:srgbClr val="D01E28">
              <a:alpha val="80000"/>
            </a:srgbClr>
          </a:solidFill>
          <a:ln w="44450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Area has previously-identified young stars (</a:t>
            </a:r>
            <a:r>
              <a:rPr lang="en-US" sz="2000" i="1" dirty="0" err="1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Reipurth</a:t>
            </a: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&amp; </a:t>
            </a:r>
            <a:r>
              <a:rPr lang="en-US" sz="2000" i="1" dirty="0" err="1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Pettersson</a:t>
            </a: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1993)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Lots of associated nebulosity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S</a:t>
            </a: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uggests additional stars could be forming</a:t>
            </a:r>
            <a:endParaRPr lang="en-US" sz="2000" i="1" dirty="0"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35" name="Straight Connector 34"/>
          <p:cNvCxnSpPr>
            <a:stCxn id="32" idx="0"/>
          </p:cNvCxnSpPr>
          <p:nvPr/>
        </p:nvCxnSpPr>
        <p:spPr>
          <a:xfrm rot="5400000" flipH="1" flipV="1">
            <a:off x="552450" y="4438652"/>
            <a:ext cx="1219199" cy="266699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828800" y="406400"/>
            <a:ext cx="70564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12" charset="0"/>
                <a:ea typeface="+mj-ea"/>
                <a:cs typeface="+mj-cs"/>
              </a:rPr>
              <a:t>WHY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12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12" charset="0"/>
                <a:ea typeface="+mj-ea"/>
                <a:cs typeface="+mj-cs"/>
              </a:rPr>
              <a:t>GUM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12" charset="0"/>
                <a:ea typeface="+mj-ea"/>
                <a:cs typeface="+mj-cs"/>
              </a:rPr>
              <a:t> NEBULA?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1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86173"/>
            <a:ext cx="6290980" cy="20242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7200" y="5715000"/>
            <a:ext cx="4572000" cy="830997"/>
          </a:xfrm>
          <a:prstGeom prst="rect">
            <a:avLst/>
          </a:prstGeom>
          <a:gradFill flip="none" rotWithShape="1">
            <a:gsLst>
              <a:gs pos="0">
                <a:srgbClr val="F5AF5A">
                  <a:alpha val="89000"/>
                </a:srgbClr>
              </a:gs>
              <a:gs pos="100000">
                <a:srgbClr val="FFFFFF">
                  <a:alpha val="89000"/>
                </a:srgbClr>
              </a:gs>
              <a:gs pos="83000">
                <a:srgbClr val="F3EF63">
                  <a:alpha val="84000"/>
                </a:srgbClr>
              </a:gs>
            </a:gsLst>
            <a:lin ang="5340000" scaled="0"/>
            <a:tileRect/>
          </a:gradFill>
          <a:ln w="28575" cap="rnd">
            <a:solidFill>
              <a:srgbClr val="000090"/>
            </a:solidFill>
            <a:bevel/>
          </a:ln>
        </p:spPr>
        <p:txBody>
          <a:bodyPr>
            <a:spAutoFit/>
          </a:bodyPr>
          <a:lstStyle/>
          <a:p>
            <a:r>
              <a:rPr lang="en-US" sz="1200" dirty="0" smtClean="0"/>
              <a:t>Location:  </a:t>
            </a:r>
            <a:r>
              <a:rPr lang="en-US" sz="1200" u="sng" dirty="0" smtClean="0"/>
              <a:t>http://arxiv.org/abs/1105.1180</a:t>
            </a:r>
            <a:endParaRPr lang="en-US" sz="1200" dirty="0" smtClean="0"/>
          </a:p>
          <a:p>
            <a:r>
              <a:rPr lang="en-US" sz="1200" dirty="0" smtClean="0"/>
              <a:t>Comments: Accepted for publication in AJ, May 5, 2011</a:t>
            </a:r>
          </a:p>
          <a:p>
            <a:r>
              <a:rPr lang="en-US" sz="1200" dirty="0" smtClean="0"/>
              <a:t>Categories: </a:t>
            </a:r>
            <a:r>
              <a:rPr lang="en-US" sz="1200" dirty="0" err="1" smtClean="0"/>
              <a:t>astro-ph.SR</a:t>
            </a:r>
            <a:endParaRPr lang="en-US" sz="1200" dirty="0" smtClean="0"/>
          </a:p>
          <a:p>
            <a:r>
              <a:rPr lang="en-US" sz="1200" dirty="0" smtClean="0"/>
              <a:t>License: </a:t>
            </a:r>
            <a:r>
              <a:rPr lang="en-US" sz="1200" u="sng" dirty="0" smtClean="0">
                <a:hlinkClick r:id="rId3"/>
              </a:rPr>
              <a:t>http://creativecommons.org/licenses/by/3.0/</a:t>
            </a:r>
            <a:endParaRPr lang="en-US" sz="1200" dirty="0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3763" y="406400"/>
            <a:ext cx="3246437" cy="508000"/>
          </a:xfrm>
        </p:spPr>
        <p:txBody>
          <a:bodyPr/>
          <a:lstStyle/>
          <a:p>
            <a:r>
              <a:rPr lang="en-US" sz="3200" dirty="0" smtClean="0">
                <a:latin typeface="Tahoma" pitchFamily="-112" charset="0"/>
              </a:rPr>
              <a:t>NITARP 2010</a:t>
            </a:r>
            <a:endParaRPr lang="en-US" sz="3200" dirty="0">
              <a:latin typeface="Tahoma" pitchFamily="-112" charset="0"/>
            </a:endParaRPr>
          </a:p>
        </p:txBody>
      </p:sp>
      <p:pic>
        <p:nvPicPr>
          <p:cNvPr id="5" name="Picture 7" descr="ssc_logo_sm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45878"/>
            <a:ext cx="1143000" cy="61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ITARP_2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43000"/>
            <a:ext cx="2126515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905000"/>
            <a:ext cx="5867400" cy="3143667"/>
          </a:xfrm>
          <a:prstGeom prst="rect">
            <a:avLst/>
          </a:prstGeom>
          <a:ln w="44450">
            <a:solidFill>
              <a:srgbClr val="008000"/>
            </a:solidFill>
            <a:prstDash val="solid"/>
          </a:ln>
          <a:effectLst>
            <a:outerShdw blurRad="25400" dist="63500" dir="504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324600" y="2322255"/>
            <a:ext cx="2590800" cy="2554545"/>
          </a:xfrm>
          <a:prstGeom prst="rect">
            <a:avLst/>
          </a:prstGeom>
          <a:solidFill>
            <a:srgbClr val="D01E28">
              <a:alpha val="80000"/>
            </a:srgbClr>
          </a:solidFill>
          <a:ln w="44450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Used archival infrared &amp; optical data: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Spitzer IRAC</a:t>
            </a:r>
          </a:p>
          <a:p>
            <a:pPr lvl="1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MIPS</a:t>
            </a:r>
          </a:p>
          <a:p>
            <a:pPr lvl="1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2MASS</a:t>
            </a:r>
          </a:p>
          <a:p>
            <a:pPr lvl="1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 Optical </a:t>
            </a:r>
          </a:p>
          <a:p>
            <a:pPr marL="177800" indent="-1778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Focused on </a:t>
            </a:r>
            <a:r>
              <a:rPr lang="en-US" sz="2000" i="1" dirty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I</a:t>
            </a:r>
            <a:r>
              <a:rPr lang="en-US" sz="2000" i="1" dirty="0" smtClean="0">
                <a:solidFill>
                  <a:srgbClr val="FFFFFF"/>
                </a:solidFill>
                <a:latin typeface="Abadi MT Condensed Extra Bold"/>
                <a:ea typeface="Palatino" pitchFamily="-112" charset="0"/>
                <a:cs typeface="Abadi MT Condensed Extra Bold"/>
              </a:rPr>
              <a:t>nfrared excesses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1524000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Britannic Bold"/>
                <a:cs typeface="Britannic Bold"/>
              </a:rPr>
              <a:t>Rebull</a:t>
            </a:r>
            <a:r>
              <a:rPr lang="en-US" sz="1600" dirty="0" smtClean="0">
                <a:latin typeface="Britannic Bold"/>
                <a:cs typeface="Britannic Bold"/>
              </a:rPr>
              <a:t>, L., et al., 2011, AJ, in press (</a:t>
            </a:r>
            <a:r>
              <a:rPr lang="en-US" sz="1600" dirty="0" err="1" smtClean="0">
                <a:latin typeface="Britannic Bold"/>
                <a:cs typeface="Britannic Bold"/>
              </a:rPr>
              <a:t>arXiv</a:t>
            </a:r>
            <a:r>
              <a:rPr lang="en-US" sz="1600" dirty="0" smtClean="0">
                <a:latin typeface="Britannic Bold"/>
                <a:cs typeface="Britannic Bold"/>
              </a:rPr>
              <a:t> 1105.1180)</a:t>
            </a:r>
            <a:endParaRPr lang="en-US" sz="1600" dirty="0">
              <a:latin typeface="Britannic Bold"/>
              <a:cs typeface="Britannic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8066">
            <a:off x="8495960" y="6098889"/>
            <a:ext cx="328358" cy="36484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8685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533900" y="-1409700"/>
            <a:ext cx="1219200" cy="41910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pPr algn="ctr"/>
            <a:r>
              <a:rPr lang="en-US" sz="3200" dirty="0" smtClean="0">
                <a:latin typeface="Tahoma" pitchFamily="-112" charset="0"/>
              </a:rPr>
              <a:t>DATA REDUCTION   &amp; ANALYSIS</a:t>
            </a:r>
            <a:endParaRPr lang="en-US" sz="3200" dirty="0">
              <a:latin typeface="Tahoma" pitchFamily="-112" charset="0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3024763" y="22821900"/>
            <a:ext cx="10039350" cy="6888163"/>
            <a:chOff x="32643233" y="22821900"/>
            <a:chExt cx="10039595" cy="6887632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 of two new YSO candidates</a:t>
              </a:r>
              <a:endParaRPr lang="en-US" sz="12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µm); diamonds indicate Spitzer IRAC data (3.6, 4.5, 5.8, and 8.0 µm), and the red triangle indicates Spitzer MIPS data (24 µm).</a:t>
              </a:r>
              <a:endParaRPr lang="en-US" sz="1200" b="1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1" name="Chart 10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Chart 11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33177163" y="22974300"/>
            <a:ext cx="10039350" cy="6888163"/>
            <a:chOff x="32643233" y="22821900"/>
            <a:chExt cx="10039595" cy="6887632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 of two new YSO candidates</a:t>
              </a:r>
              <a:endParaRPr lang="en-US" sz="12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µm); diamonds indicate Spitzer IRAC data (3.6, 4.5, 5.8, and 8.0 µm), and the red triangle indicates Spitzer MIPS data (24 µm).</a:t>
              </a:r>
              <a:endParaRPr lang="en-US" sz="1200" b="1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5" name="Chart 14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6" name="Chart 15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33329563" y="23126700"/>
            <a:ext cx="10039350" cy="6888163"/>
            <a:chOff x="32643233" y="22821900"/>
            <a:chExt cx="10039595" cy="6887632"/>
          </a:xfrm>
        </p:grpSpPr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 dirty="0" err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</a:t>
              </a:r>
              <a:r>
                <a:rPr lang="en-US" sz="4400" b="1" dirty="0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 of two new YSO candidates</a:t>
              </a:r>
              <a:endParaRPr lang="en-US" sz="12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); diamonds indicate Spitzer IRAC data (3.6, 4.5, 5.8, and 8.0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), and the red triangle indicates Spitzer MIPS data (24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).</a:t>
              </a:r>
              <a:endParaRPr lang="en-US" sz="1200" b="1" dirty="0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9" name="Chart 18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0" name="Chart 19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21" name="Rectangle 20"/>
          <p:cNvSpPr/>
          <p:nvPr/>
        </p:nvSpPr>
        <p:spPr>
          <a:xfrm>
            <a:off x="2133600" y="2011501"/>
            <a:ext cx="3124200" cy="317009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31750">
            <a:solidFill>
              <a:schemeClr val="bg2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/>
              <a:t> </a:t>
            </a:r>
            <a:r>
              <a:rPr lang="en-US" sz="2000" dirty="0" smtClean="0">
                <a:latin typeface="Palatino" charset="0"/>
                <a:ea typeface="Palatino" charset="0"/>
                <a:cs typeface="Palatino" charset="0"/>
              </a:rPr>
              <a:t>Investigated properties of YSO candidates using all available data, including: </a:t>
            </a:r>
          </a:p>
          <a:p>
            <a:pPr lvl="1" indent="-1651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Palatino" charset="0"/>
                <a:ea typeface="Palatino" charset="0"/>
                <a:cs typeface="Palatino" charset="0"/>
              </a:rPr>
              <a:t>Infrared excess</a:t>
            </a:r>
            <a:endParaRPr lang="en-US" sz="1600" b="1" dirty="0" smtClean="0">
              <a:solidFill>
                <a:srgbClr val="FF0000"/>
              </a:solidFill>
              <a:latin typeface="Palatino" charset="0"/>
              <a:ea typeface="Palatino" charset="0"/>
              <a:cs typeface="Palatino" charset="0"/>
            </a:endParaRP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Palatino" charset="0"/>
                <a:ea typeface="Palatino" charset="0"/>
                <a:cs typeface="Palatino" charset="0"/>
              </a:rPr>
              <a:t>Brightness</a:t>
            </a:r>
            <a:endParaRPr lang="en-US" sz="1600" i="1" dirty="0" smtClean="0">
              <a:latin typeface="Palatino" charset="0"/>
              <a:ea typeface="Palatino" charset="0"/>
              <a:cs typeface="Palatino" charset="0"/>
            </a:endParaRP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Palatino" charset="0"/>
                <a:ea typeface="Palatino" charset="0"/>
                <a:cs typeface="Palatino" charset="0"/>
              </a:rPr>
              <a:t>UV excess</a:t>
            </a: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Palatino" charset="0"/>
                <a:ea typeface="Palatino" charset="0"/>
                <a:cs typeface="Palatino" charset="0"/>
              </a:rPr>
              <a:t>Spatial location</a:t>
            </a: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Palatino" charset="0"/>
                <a:ea typeface="Palatino" charset="0"/>
                <a:cs typeface="Palatino" charset="0"/>
              </a:rPr>
              <a:t>Association with nebulosity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91200" y="1457266"/>
            <a:ext cx="3124200" cy="5324534"/>
          </a:xfrm>
          <a:prstGeom prst="rect">
            <a:avLst/>
          </a:prstGeom>
          <a:solidFill>
            <a:srgbClr val="FF0000">
              <a:alpha val="80000"/>
            </a:srgbClr>
          </a:solidFill>
          <a:ln w="44450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92100" indent="-292100" algn="ctr">
              <a:buSzPct val="82000"/>
            </a:pPr>
            <a:r>
              <a:rPr lang="en-US" sz="2400" u="sng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CHRONOLOGICAL STEPS</a:t>
            </a:r>
            <a:br>
              <a:rPr lang="en-US" sz="2400" u="sng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</a:br>
            <a:endParaRPr lang="en-US" sz="1200" u="sng" dirty="0" smtClean="0">
              <a:solidFill>
                <a:schemeClr val="bg1"/>
              </a:solidFill>
              <a:latin typeface="Abadi MT Condensed Extra Bold"/>
              <a:ea typeface="Palatino" charset="0"/>
              <a:cs typeface="Palatino" charset="0"/>
            </a:endParaRP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Created 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mosaics using MOPEX </a:t>
            </a: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Investigated mosaics using 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DS9</a:t>
            </a: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Found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 previously known objects</a:t>
            </a: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Did photometry using APT</a:t>
            </a: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Constructed color-color &amp; color-magnitude diagrams</a:t>
            </a:r>
            <a:endParaRPr lang="en-US" sz="1900" dirty="0" smtClean="0">
              <a:solidFill>
                <a:schemeClr val="bg1"/>
              </a:solidFill>
              <a:latin typeface="Abadi MT Condensed Extra Bold"/>
              <a:ea typeface="Palatino" charset="0"/>
              <a:cs typeface="Palatino" charset="0"/>
            </a:endParaRP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Used </a:t>
            </a:r>
            <a:r>
              <a:rPr lang="en-US" sz="1900" dirty="0" err="1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Gutermuth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 IRAC-based color selection to identify initial sample of 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candidates</a:t>
            </a:r>
            <a:endParaRPr lang="en-US" sz="1900" dirty="0" smtClean="0">
              <a:solidFill>
                <a:schemeClr val="bg1"/>
              </a:solidFill>
              <a:latin typeface="Abadi MT Condensed Extra Bold"/>
              <a:ea typeface="Palatino" charset="0"/>
              <a:cs typeface="Palatino" charset="0"/>
            </a:endParaRP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Generated 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Spectral Energy Distributions (</a:t>
            </a:r>
            <a:r>
              <a:rPr lang="en-US" sz="1900" dirty="0" err="1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SEDs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)</a:t>
            </a:r>
          </a:p>
          <a:p>
            <a:pPr marL="292100" indent="-292100">
              <a:buSzPct val="82000"/>
              <a:buFont typeface="+mj-ea"/>
              <a:buAutoNum type="circleNumDbPlain"/>
            </a:pP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Analyzed  slope of </a:t>
            </a:r>
            <a:r>
              <a:rPr lang="en-US" sz="1900" dirty="0" err="1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SEDs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 &amp;</a:t>
            </a:r>
            <a:r>
              <a:rPr lang="en-US" sz="1900" dirty="0" smtClean="0">
                <a:solidFill>
                  <a:schemeClr val="bg1"/>
                </a:solidFill>
                <a:latin typeface="Abadi MT Condensed Extra Bold"/>
                <a:ea typeface="Palatino" charset="0"/>
                <a:cs typeface="Palatino" charset="0"/>
              </a:rPr>
              <a:t> classified the objects</a:t>
            </a:r>
            <a:endParaRPr lang="en-US" sz="1900" dirty="0" smtClean="0">
              <a:solidFill>
                <a:schemeClr val="bg1"/>
              </a:solidFill>
              <a:latin typeface="Abadi MT Condensed Extra Bold"/>
              <a:ea typeface="Palatino" charset="0"/>
              <a:cs typeface="Palatino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495800" y="3352800"/>
            <a:ext cx="1295400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3024763" y="22821900"/>
            <a:ext cx="10039350" cy="6888163"/>
            <a:chOff x="32643233" y="22821900"/>
            <a:chExt cx="10039595" cy="6887632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 of two new YSO candidates</a:t>
              </a:r>
              <a:endParaRPr lang="en-US" sz="12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µm); diamonds indicate Spitzer IRAC data (3.6, 4.5, 5.8, and 8.0 µm), and the red triangle indicates Spitzer MIPS data (24 µm).</a:t>
              </a:r>
              <a:endParaRPr lang="en-US" sz="1200" b="1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1" name="Chart 10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3177163" y="22974300"/>
            <a:ext cx="10039350" cy="6888163"/>
            <a:chOff x="32643233" y="22821900"/>
            <a:chExt cx="10039595" cy="6887632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 of two new YSO candidates</a:t>
              </a:r>
              <a:endParaRPr lang="en-US" sz="12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µm); diamonds indicate Spitzer IRAC data (3.6, 4.5, 5.8, and 8.0 µm), and the red triangle indicates Spitzer MIPS data (24 µm).</a:t>
              </a:r>
              <a:endParaRPr lang="en-US" sz="1200" b="1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5" name="Chart 14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6" name="Chart 15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33329563" y="23126700"/>
            <a:ext cx="10039350" cy="6888163"/>
            <a:chOff x="32643233" y="22821900"/>
            <a:chExt cx="10039595" cy="6887632"/>
          </a:xfrm>
        </p:grpSpPr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 dirty="0" err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</a:t>
              </a:r>
              <a:r>
                <a:rPr lang="en-US" sz="4400" b="1" dirty="0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 of two new YSO candidates</a:t>
              </a:r>
              <a:endParaRPr lang="en-US" sz="12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); diamonds indicate Spitzer IRAC data (3.6, 4.5, 5.8, and 8.0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), and the red triangle indicates Spitzer MIPS data (24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).</a:t>
              </a:r>
              <a:endParaRPr lang="en-US" sz="1200" b="1" dirty="0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9" name="Chart 18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0" name="Chart 19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98628"/>
            <a:ext cx="6324600" cy="6683172"/>
          </a:xfrm>
          <a:prstGeom prst="rect">
            <a:avLst/>
          </a:prstGeom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0"/>
            <a:ext cx="1772095" cy="762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914400" cy="66294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wordArtVert"/>
          <a:lstStyle/>
          <a:p>
            <a:pPr algn="ctr"/>
            <a:r>
              <a:rPr lang="en-US" sz="3200" dirty="0" smtClean="0">
                <a:latin typeface="Tahoma" pitchFamily="-112" charset="0"/>
              </a:rPr>
              <a:t>RESEARCH RESULTS</a:t>
            </a:r>
            <a:endParaRPr lang="en-US" sz="3200" dirty="0">
              <a:latin typeface="Tahoma" pitchFamily="-11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609600"/>
            <a:ext cx="1828800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Color-Color Diagram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 bwMode="auto">
          <a:xfrm rot="16200000" flipV="1">
            <a:off x="5656324" y="4566774"/>
            <a:ext cx="117599" cy="47039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9" descr="CG4_sed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878841"/>
            <a:ext cx="4800600" cy="490295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75000"/>
              </a:schemeClr>
            </a:glow>
          </a:effectLst>
        </p:spPr>
      </p:pic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3200400" cy="1143000"/>
          </a:xfrm>
          <a:blipFill rotWithShape="1">
            <a:blip r:embed="rId3"/>
            <a:tile tx="0" ty="0" sx="100000" sy="100000" flip="none" algn="tl"/>
          </a:blipFill>
          <a:effectLst>
            <a:glow rad="101600">
              <a:srgbClr val="FFFF00">
                <a:alpha val="76000"/>
              </a:srgbClr>
            </a:glow>
            <a:softEdge rad="25400"/>
          </a:effectLst>
        </p:spPr>
        <p:txBody>
          <a:bodyPr wrap="square"/>
          <a:lstStyle/>
          <a:p>
            <a:pPr marL="0" lvl="1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Spectral Energy Distributions (</a:t>
            </a:r>
            <a:r>
              <a:rPr lang="en-US" sz="1600" dirty="0" err="1" smtClean="0">
                <a:solidFill>
                  <a:schemeClr val="bg1"/>
                </a:solidFill>
              </a:rPr>
              <a:t>SEDs</a:t>
            </a:r>
            <a:r>
              <a:rPr lang="en-US" sz="1600" dirty="0" smtClean="0">
                <a:solidFill>
                  <a:schemeClr val="bg1"/>
                </a:solidFill>
              </a:rPr>
              <a:t>) and other tools were used to find 16  newly discovered young stars in CG4 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3048000" y="3352800"/>
            <a:ext cx="4495800" cy="1524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200400" y="4724400"/>
            <a:ext cx="2209800" cy="7620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Content Placeholder 2"/>
          <p:cNvSpPr>
            <a:spLocks noGrp="1"/>
          </p:cNvSpPr>
          <p:nvPr>
            <p:ph sz="half" idx="1"/>
          </p:nvPr>
        </p:nvSpPr>
        <p:spPr>
          <a:xfrm>
            <a:off x="-152400" y="3352801"/>
            <a:ext cx="3429000" cy="1066800"/>
          </a:xfrm>
        </p:spPr>
        <p:txBody>
          <a:bodyPr wrap="square"/>
          <a:lstStyle/>
          <a:p>
            <a:pPr lvl="1">
              <a:buNone/>
            </a:pPr>
            <a:r>
              <a:rPr lang="en-US" sz="1400" i="1" dirty="0" smtClean="0"/>
              <a:t>	</a:t>
            </a:r>
            <a:r>
              <a:rPr lang="en-US" sz="1400" i="1" u="sng" dirty="0" smtClean="0"/>
              <a:t>Note 1</a:t>
            </a:r>
            <a:r>
              <a:rPr lang="en-US" sz="1400" i="1" dirty="0" smtClean="0"/>
              <a:t>:  Dip In energy level due to inner disk hole (possibly due to planet clearing away debris)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1"/>
          </p:nvPr>
        </p:nvSpPr>
        <p:spPr>
          <a:xfrm>
            <a:off x="-152400" y="4495800"/>
            <a:ext cx="3657600" cy="2286000"/>
          </a:xfrm>
        </p:spPr>
        <p:txBody>
          <a:bodyPr wrap="square"/>
          <a:lstStyle/>
          <a:p>
            <a:pPr lvl="1">
              <a:buNone/>
            </a:pPr>
            <a:r>
              <a:rPr lang="en-US" sz="1400" i="1" dirty="0" smtClean="0"/>
              <a:t>	</a:t>
            </a:r>
            <a:r>
              <a:rPr lang="en-US" sz="1400" i="1" u="sng" dirty="0" smtClean="0"/>
              <a:t>Note 2</a:t>
            </a:r>
            <a:r>
              <a:rPr lang="en-US" sz="1400" i="1" dirty="0" smtClean="0"/>
              <a:t>:  Curve showing infrared energy excess (above main sequence star black body) at longer wavelengths, which studies indicate a huge dusty disk around the new star is radiating lots of infrared radiation. CG-Ha2 is a  rediscovered, previously known Young Stellar Object.</a:t>
            </a:r>
          </a:p>
        </p:txBody>
      </p:sp>
      <p:pic>
        <p:nvPicPr>
          <p:cNvPr id="11" name="Picture 10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9" y="990600"/>
            <a:ext cx="1892301" cy="813689"/>
          </a:xfrm>
          <a:prstGeom prst="rect">
            <a:avLst/>
          </a:prstGeom>
        </p:spPr>
      </p:pic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4800600" cy="508000"/>
          </a:xfrm>
        </p:spPr>
        <p:txBody>
          <a:bodyPr/>
          <a:lstStyle/>
          <a:p>
            <a:r>
              <a:rPr lang="en-US" sz="3200" dirty="0" smtClean="0">
                <a:latin typeface="Tahoma" pitchFamily="-112" charset="0"/>
              </a:rPr>
              <a:t>RESEARCH RESULTS</a:t>
            </a:r>
            <a:endParaRPr lang="en-US" sz="3200" dirty="0">
              <a:latin typeface="Tahoma" pitchFamily="-11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600" y="1428690"/>
            <a:ext cx="3810000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Spectral Energy Distributions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05000" y="482600"/>
            <a:ext cx="4648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Tahoma" pitchFamily="-112" charset="0"/>
                <a:ea typeface="+mj-ea"/>
                <a:cs typeface="+mj-cs"/>
              </a:rPr>
              <a:t>RESEARCH 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12" charset="0"/>
              <a:ea typeface="+mj-ea"/>
              <a:cs typeface="+mj-cs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3024763" y="22821900"/>
            <a:ext cx="10039350" cy="6888163"/>
            <a:chOff x="32643233" y="22821900"/>
            <a:chExt cx="10039595" cy="6887632"/>
          </a:xfrm>
        </p:grpSpPr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 of two new YSO candidates</a:t>
              </a:r>
              <a:endParaRPr lang="en-US" sz="12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µm); diamonds indicate Spitzer IRAC data (3.6, 4.5, 5.8, and 8.0 µm), and the red triangle indicates Spitzer MIPS data (24 µm).</a:t>
              </a:r>
              <a:endParaRPr lang="en-US" sz="1200" b="1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2" name="Chart 11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12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3545984" y="22974300"/>
            <a:ext cx="9670529" cy="63123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457200" tIns="457200" rIns="457200" bIns="457200">
            <a:prstTxWarp prst="textNoShape">
              <a:avLst/>
            </a:prstTxWarp>
          </a:bodyPr>
          <a:lstStyle/>
          <a:p>
            <a:pPr>
              <a:tabLst>
                <a:tab pos="500063" algn="l"/>
              </a:tabLst>
            </a:pPr>
            <a:r>
              <a:rPr lang="en-US" sz="4400" b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rPr>
              <a:t>SEDs of two new YSO candidates</a:t>
            </a:r>
            <a:endParaRPr lang="en-US" sz="1200" b="1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r>
              <a:rPr lang="en-US" sz="1200">
                <a:latin typeface="Palatino" charset="0"/>
                <a:ea typeface="Palatino" charset="0"/>
                <a:cs typeface="Palatino" charset="0"/>
              </a:rPr>
              <a:t>Black crosses indicate optical data (B, V, R, I), grey circles indicate 2-MASS data (1.25, 1.65 and 2.17 µm); diamonds indicate Spitzer IRAC data (3.6, 4.5, 5.8, and 8.0 µm), and the red triangle indicates Spitzer MIPS data (24 µm).</a:t>
            </a:r>
            <a:endParaRPr lang="en-US" sz="1200" b="1"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4400" b="1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4400" b="1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2200" i="1">
              <a:latin typeface="Palatino" charset="0"/>
              <a:ea typeface="Palatino" charset="0"/>
              <a:cs typeface="Palatino" charset="0"/>
            </a:endParaRPr>
          </a:p>
        </p:txBody>
      </p: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33177163" y="22974300"/>
            <a:ext cx="10039350" cy="6888163"/>
            <a:chOff x="32643233" y="22821900"/>
            <a:chExt cx="10039595" cy="6887632"/>
          </a:xfrm>
        </p:grpSpPr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 dirty="0" err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</a:t>
              </a:r>
              <a:r>
                <a:rPr lang="en-US" sz="4400" b="1" dirty="0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 of two new YSO candidates</a:t>
              </a:r>
              <a:endParaRPr lang="en-US" sz="12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); diamonds indicate Spitzer IRAC data (3.6, 4.5, 5.8, and 8.0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), and the red triangle indicates Spitzer MIPS data (24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).</a:t>
              </a:r>
              <a:endParaRPr lang="en-US" sz="1200" b="1" dirty="0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17" name="Chart 16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8" name="Chart 17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33329563" y="23126700"/>
            <a:ext cx="10039350" cy="6888163"/>
            <a:chOff x="32643233" y="22821900"/>
            <a:chExt cx="10039595" cy="6887632"/>
          </a:xfrm>
        </p:grpSpPr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33012063" y="22821900"/>
              <a:ext cx="9670765" cy="6311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0" tIns="457200" rIns="457200" bIns="457200">
              <a:prstTxWarp prst="textNoShape">
                <a:avLst/>
              </a:prstTxWarp>
            </a:bodyPr>
            <a:lstStyle/>
            <a:p>
              <a:pPr>
                <a:tabLst>
                  <a:tab pos="500063" algn="l"/>
                </a:tabLst>
              </a:pPr>
              <a:r>
                <a:rPr lang="en-US" sz="4400" b="1" dirty="0" err="1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SEDs</a:t>
              </a:r>
              <a:r>
                <a:rPr lang="en-US" sz="4400" b="1" dirty="0">
                  <a:solidFill>
                    <a:srgbClr val="0000FF"/>
                  </a:solidFill>
                  <a:latin typeface="Palatino" charset="0"/>
                  <a:ea typeface="Palatino" charset="0"/>
                  <a:cs typeface="Palatino" charset="0"/>
                </a:rPr>
                <a:t> of two new YSO candidates</a:t>
              </a:r>
              <a:endParaRPr lang="en-US" sz="12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Black crosses indicate optical data (B, V, R, I), grey circles indicate 2-MASS data (1.25, 1.65 and 2.17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); diamonds indicate Spitzer IRAC data (3.6, 4.5, 5.8, and 8.0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), and the red triangle indicates Spitzer MIPS data (24 µ</a:t>
              </a:r>
              <a:r>
                <a:rPr lang="en-US" sz="1200" dirty="0" err="1">
                  <a:latin typeface="Palatino" charset="0"/>
                  <a:ea typeface="Palatino" charset="0"/>
                  <a:cs typeface="Palatino" charset="0"/>
                </a:rPr>
                <a:t>m</a:t>
              </a:r>
              <a:r>
                <a:rPr lang="en-US" sz="1200" dirty="0">
                  <a:latin typeface="Palatino" charset="0"/>
                  <a:ea typeface="Palatino" charset="0"/>
                  <a:cs typeface="Palatino" charset="0"/>
                </a:rPr>
                <a:t>).</a:t>
              </a:r>
              <a:endParaRPr lang="en-US" sz="1200" b="1" dirty="0"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endParaRPr>
            </a:p>
            <a:p>
              <a:pPr>
                <a:tabLst>
                  <a:tab pos="500063" algn="l"/>
                </a:tabLst>
              </a:pPr>
              <a:endParaRPr lang="en-US" sz="2200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graphicFrame>
          <p:nvGraphicFramePr>
            <p:cNvPr id="21" name="Chart 20"/>
            <p:cNvGraphicFramePr/>
            <p:nvPr/>
          </p:nvGraphicFramePr>
          <p:xfrm>
            <a:off x="32643233" y="24475933"/>
            <a:ext cx="4608342" cy="5233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2" name="Chart 21"/>
            <p:cNvGraphicFramePr/>
            <p:nvPr/>
          </p:nvGraphicFramePr>
          <p:xfrm>
            <a:off x="37731538" y="24512237"/>
            <a:ext cx="3838149" cy="437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aphicFrame>
        <p:nvGraphicFramePr>
          <p:cNvPr id="23" name="Chart 22"/>
          <p:cNvGraphicFramePr/>
          <p:nvPr/>
        </p:nvGraphicFramePr>
        <p:xfrm>
          <a:off x="33481963" y="24933261"/>
          <a:ext cx="4608230" cy="523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Chart 23"/>
          <p:cNvGraphicFramePr/>
          <p:nvPr/>
        </p:nvGraphicFramePr>
        <p:xfrm>
          <a:off x="33634363" y="25085661"/>
          <a:ext cx="4608230" cy="523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3850784" y="23279100"/>
            <a:ext cx="9670529" cy="63123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457200" tIns="457200" rIns="457200" bIns="457200">
            <a:prstTxWarp prst="textNoShape">
              <a:avLst/>
            </a:prstTxWarp>
          </a:bodyPr>
          <a:lstStyle/>
          <a:p>
            <a:pPr>
              <a:tabLst>
                <a:tab pos="500063" algn="l"/>
              </a:tabLst>
            </a:pPr>
            <a:r>
              <a:rPr lang="en-US" sz="4400" b="1" dirty="0" err="1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rPr>
              <a:t>SEDs</a:t>
            </a:r>
            <a:r>
              <a:rPr lang="en-US" sz="4400" b="1" dirty="0">
                <a:solidFill>
                  <a:srgbClr val="0000FF"/>
                </a:solidFill>
                <a:latin typeface="Palatino" charset="0"/>
                <a:ea typeface="Palatino" charset="0"/>
                <a:cs typeface="Palatino" charset="0"/>
              </a:rPr>
              <a:t> of two new YSO candidates</a:t>
            </a:r>
            <a:endParaRPr lang="en-US" sz="1200" b="1" dirty="0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r>
              <a:rPr lang="en-US" sz="1200" dirty="0">
                <a:latin typeface="Palatino" charset="0"/>
                <a:ea typeface="Palatino" charset="0"/>
                <a:cs typeface="Palatino" charset="0"/>
              </a:rPr>
              <a:t>Black crosses indicate optical data (B, V, R, I), grey circles indicate 2-MASS data (1.25, 1.65 and 2.17 µ</a:t>
            </a:r>
            <a:r>
              <a:rPr lang="en-US" sz="1200" dirty="0" err="1">
                <a:latin typeface="Palatino" charset="0"/>
                <a:ea typeface="Palatino" charset="0"/>
                <a:cs typeface="Palatino" charset="0"/>
              </a:rPr>
              <a:t>m</a:t>
            </a:r>
            <a:r>
              <a:rPr lang="en-US" sz="1200" dirty="0">
                <a:latin typeface="Palatino" charset="0"/>
                <a:ea typeface="Palatino" charset="0"/>
                <a:cs typeface="Palatino" charset="0"/>
              </a:rPr>
              <a:t>); diamonds indicate Spitzer IRAC data (3.6, 4.5, 5.8, and 8.0 µ</a:t>
            </a:r>
            <a:r>
              <a:rPr lang="en-US" sz="1200" dirty="0" err="1">
                <a:latin typeface="Palatino" charset="0"/>
                <a:ea typeface="Palatino" charset="0"/>
                <a:cs typeface="Palatino" charset="0"/>
              </a:rPr>
              <a:t>m</a:t>
            </a:r>
            <a:r>
              <a:rPr lang="en-US" sz="1200" dirty="0">
                <a:latin typeface="Palatino" charset="0"/>
                <a:ea typeface="Palatino" charset="0"/>
                <a:cs typeface="Palatino" charset="0"/>
              </a:rPr>
              <a:t>), and the red triangle indicates Spitzer MIPS data (24 µ</a:t>
            </a:r>
            <a:r>
              <a:rPr lang="en-US" sz="1200" dirty="0" err="1">
                <a:latin typeface="Palatino" charset="0"/>
                <a:ea typeface="Palatino" charset="0"/>
                <a:cs typeface="Palatino" charset="0"/>
              </a:rPr>
              <a:t>m</a:t>
            </a:r>
            <a:r>
              <a:rPr lang="en-US" sz="1200" dirty="0">
                <a:latin typeface="Palatino" charset="0"/>
                <a:ea typeface="Palatino" charset="0"/>
                <a:cs typeface="Palatino" charset="0"/>
              </a:rPr>
              <a:t>).</a:t>
            </a:r>
            <a:endParaRPr lang="en-US" sz="1200" b="1" dirty="0"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4400" b="1" dirty="0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4400" b="1" dirty="0">
              <a:solidFill>
                <a:srgbClr val="0000FF"/>
              </a:solidFill>
              <a:latin typeface="Palatino" charset="0"/>
              <a:ea typeface="Palatino" charset="0"/>
              <a:cs typeface="Palatino" charset="0"/>
            </a:endParaRPr>
          </a:p>
          <a:p>
            <a:pPr>
              <a:tabLst>
                <a:tab pos="500063" algn="l"/>
              </a:tabLst>
            </a:pPr>
            <a:endParaRPr lang="en-US" sz="2200" i="1" dirty="0">
              <a:latin typeface="Palatino" charset="0"/>
              <a:ea typeface="Palatino" charset="0"/>
              <a:cs typeface="Palatino" charset="0"/>
            </a:endParaRPr>
          </a:p>
        </p:txBody>
      </p:sp>
      <p:graphicFrame>
        <p:nvGraphicFramePr>
          <p:cNvPr id="27" name="Chart 26"/>
          <p:cNvGraphicFramePr/>
          <p:nvPr/>
        </p:nvGraphicFramePr>
        <p:xfrm>
          <a:off x="33481963" y="24933261"/>
          <a:ext cx="4608230" cy="523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Chart 27"/>
          <p:cNvGraphicFramePr/>
          <p:nvPr/>
        </p:nvGraphicFramePr>
        <p:xfrm>
          <a:off x="38570144" y="24969567"/>
          <a:ext cx="3838055" cy="4374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600" y="1676400"/>
            <a:ext cx="7543800" cy="4960130"/>
          </a:xfrm>
          <a:prstGeom prst="rect">
            <a:avLst/>
          </a:prstGeom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72200"/>
            <a:ext cx="1594886" cy="685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flipV="1">
            <a:off x="9982200" y="2438400"/>
            <a:ext cx="45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653797" y="4114800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743200" y="4267200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958597" y="4507468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819400" y="4419600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943600" y="4267200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019800" y="4419600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158997" y="4583668"/>
            <a:ext cx="31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 flipH="1">
            <a:off x="6248400" y="4724400"/>
            <a:ext cx="45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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8685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495800" y="-914400"/>
            <a:ext cx="1219200" cy="35052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pPr algn="ctr"/>
            <a:r>
              <a:rPr lang="en-US" sz="3200" dirty="0" smtClean="0">
                <a:latin typeface="Tahoma" pitchFamily="-112" charset="0"/>
              </a:rPr>
              <a:t>FINAL RESULTS</a:t>
            </a:r>
            <a:endParaRPr lang="en-US" sz="3200" dirty="0">
              <a:latin typeface="Tahoma" pitchFamily="-11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941017"/>
            <a:ext cx="6858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Our final results suggest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22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YSO candidates,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16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of which are completely new!  </a:t>
            </a:r>
          </a:p>
          <a:p>
            <a:endParaRPr lang="en-US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  <a:latin typeface="Palatino" pitchFamily="-112" charset="0"/>
              <a:ea typeface="Palatino" pitchFamily="-112" charset="0"/>
              <a:cs typeface="Palatino" pitchFamily="-11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Among these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16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new YSO candidates, there are 10 of reasonably high-confidence,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 2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mid-grade confidence, and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 4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low-grade confidence. </a:t>
            </a:r>
          </a:p>
          <a:p>
            <a:endParaRPr lang="en-US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  <a:latin typeface="Palatino" pitchFamily="-112" charset="0"/>
              <a:ea typeface="Palatino" pitchFamily="-112" charset="0"/>
              <a:cs typeface="Palatino" pitchFamily="-11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Of the complete set of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22,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there are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 3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Class I candidates, 16 Class II candidates,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 3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flat candidates, and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 0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class III candidate.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05000" y="330200"/>
            <a:ext cx="3962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Tahoma" pitchFamily="-112" charset="0"/>
                <a:ea typeface="+mj-ea"/>
                <a:cs typeface="+mj-cs"/>
              </a:rPr>
              <a:t>YSO CANDIDATES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12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0"/>
            <a:ext cx="8686801" cy="5189712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1617"/>
            <a:ext cx="1828800" cy="786383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620000" y="1676400"/>
            <a:ext cx="1524000" cy="4800600"/>
          </a:xfrm>
          <a:prstGeom prst="rect">
            <a:avLst/>
          </a:prstGeom>
          <a:solidFill>
            <a:srgbClr val="952C14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1440" tIns="91440" rIns="91440" bIns="91440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IRAC-4 (8 µ</a:t>
            </a:r>
            <a:r>
              <a:rPr lang="en-US" b="1" dirty="0" err="1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m</a:t>
            </a:r>
            <a:r>
              <a:rPr lang="en-US" b="1" dirty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) image with YSO candidates highlighted by grade (previously known </a:t>
            </a:r>
            <a:r>
              <a:rPr lang="en-US" b="1" dirty="0" smtClean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YSO="Y” [green], </a:t>
            </a:r>
            <a:r>
              <a:rPr lang="en-US" b="1" dirty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then </a:t>
            </a:r>
            <a:r>
              <a:rPr lang="en-US" b="1" dirty="0" smtClean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A [red], B [blue], C [yellow] </a:t>
            </a:r>
            <a:r>
              <a:rPr lang="en-US" b="1" dirty="0">
                <a:solidFill>
                  <a:schemeClr val="accent3"/>
                </a:solidFill>
                <a:latin typeface="Palatino" charset="0"/>
                <a:ea typeface="Palatino" charset="0"/>
                <a:cs typeface="Palatino" charset="0"/>
              </a:rPr>
              <a:t>in order from highest to lowest confidence).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885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8685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610100" y="-1104900"/>
            <a:ext cx="990600" cy="35052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pPr algn="ctr"/>
            <a:r>
              <a:rPr lang="en-US" sz="3200" dirty="0" smtClean="0">
                <a:latin typeface="Tahoma" pitchFamily="-112" charset="0"/>
              </a:rPr>
              <a:t>FINAL RESULTS</a:t>
            </a:r>
            <a:endParaRPr lang="en-US" sz="3200" dirty="0">
              <a:latin typeface="Tahoma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461488"/>
            <a:ext cx="7010400" cy="5472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9800" y="1219200"/>
            <a:ext cx="6324600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76200">
                    <a:srgbClr val="FFEA73"/>
                  </a:glow>
                </a:effectLst>
                <a:latin typeface="Palatino" pitchFamily="-112" charset="0"/>
                <a:ea typeface="Palatino" pitchFamily="-112" charset="0"/>
                <a:cs typeface="Palatino" pitchFamily="-112" charset="0"/>
              </a:rPr>
              <a:t>Final List of YSO Candidates in CG4+Sa101 regions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76200">
                  <a:srgbClr val="FFEA73"/>
                </a:glo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6" y="1066800"/>
            <a:ext cx="2303724" cy="99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2286000"/>
            <a:ext cx="655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latin typeface="Abadi MT Condensed Extra Bold"/>
                <a:ea typeface="Palatino" charset="0"/>
                <a:cs typeface="Abadi MT Condensed Extra Bold"/>
              </a:rPr>
              <a:t>Follow-up classification spectra will be required to confirm or reject our YSO candidates.</a:t>
            </a:r>
            <a:endParaRPr lang="en-US" sz="4000" b="1" i="1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0" y="381000"/>
            <a:ext cx="36274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Tahoma" pitchFamily="-112" charset="0"/>
                <a:ea typeface="+mj-ea"/>
                <a:cs typeface="+mj-cs"/>
              </a:rPr>
              <a:t>CONFIRMATION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12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50788"/>
          <a:stretch>
            <a:fillRect/>
          </a:stretch>
        </p:blipFill>
        <p:spPr>
          <a:xfrm>
            <a:off x="990600" y="4876800"/>
            <a:ext cx="6882928" cy="156835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29685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191000" y="-1524000"/>
            <a:ext cx="914400" cy="44196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r>
              <a:rPr lang="en-US" sz="3200" dirty="0" smtClean="0">
                <a:latin typeface="Tahoma" pitchFamily="-112" charset="0"/>
              </a:rPr>
              <a:t>  WHY IS I&amp;T HERE?</a:t>
            </a:r>
            <a:endParaRPr lang="en-US" sz="3200" dirty="0">
              <a:latin typeface="Tahoma" pitchFamily="-11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1419046"/>
            <a:ext cx="7162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SERENDIPITOUSLY…</a:t>
            </a:r>
          </a:p>
          <a:p>
            <a:pPr>
              <a:buFont typeface="Arial"/>
              <a:buChar char="•"/>
            </a:pPr>
            <a:endParaRPr lang="en-US" sz="800" dirty="0" smtClean="0"/>
          </a:p>
          <a:p>
            <a:pPr marL="176213" indent="-176213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IPAC has great EPO programs to encourage kids and adults to become interested in science</a:t>
            </a:r>
            <a:br>
              <a:rPr lang="en-US" sz="1600" dirty="0" smtClean="0"/>
            </a:br>
            <a:endParaRPr lang="en-US" sz="1600" dirty="0" smtClean="0"/>
          </a:p>
          <a:p>
            <a:pPr marL="176213" indent="-176213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Heard the term ‘NITARP’ many times &amp; knew it involved teaching</a:t>
            </a:r>
          </a:p>
          <a:p>
            <a:pPr marL="633413" lvl="1" indent="-176213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Sounded less than interesting &amp; never got involved</a:t>
            </a:r>
          </a:p>
          <a:p>
            <a:pPr marL="633413" lvl="1" indent="-176213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Wondered if the “A” stood for “apple”?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  Then a change of heart – in 2010 volunteered to to help with on-site  seminars for the NASA/IPAC Teacher Archive Research Program </a:t>
            </a:r>
          </a:p>
          <a:p>
            <a:pPr lvl="1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 computer &amp; network support</a:t>
            </a:r>
          </a:p>
          <a:p>
            <a:pPr lvl="1"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 scientific application support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  Got “hooked” on the science unexpectedly</a:t>
            </a:r>
          </a:p>
          <a:p>
            <a:pPr>
              <a:lnSpc>
                <a:spcPts val="1820"/>
              </a:lnSpc>
              <a:buFont typeface="Arial"/>
              <a:buChar char="•"/>
            </a:pPr>
            <a:endParaRPr lang="en-US" sz="1600" dirty="0" smtClean="0"/>
          </a:p>
          <a:p>
            <a:pPr>
              <a:lnSpc>
                <a:spcPts val="1820"/>
              </a:lnSpc>
              <a:buFont typeface="Arial"/>
              <a:buChar char="•"/>
            </a:pPr>
            <a:r>
              <a:rPr lang="en-US" sz="1600" dirty="0" smtClean="0"/>
              <a:t>  Expanded into research role and contributor</a:t>
            </a:r>
          </a:p>
          <a:p>
            <a:pPr>
              <a:lnSpc>
                <a:spcPts val="1820"/>
              </a:lnSpc>
              <a:buFont typeface="Arial"/>
              <a:buChar char="•"/>
            </a:pPr>
            <a:endParaRPr lang="en-US" sz="1600" dirty="0" smtClean="0"/>
          </a:p>
          <a:p>
            <a:pPr marL="176213" indent="-176213">
              <a:lnSpc>
                <a:spcPts val="1820"/>
              </a:lnSpc>
              <a:buFont typeface="Arial"/>
              <a:buChar char="•"/>
              <a:tabLst>
                <a:tab pos="176213" algn="l"/>
              </a:tabLst>
            </a:pPr>
            <a:r>
              <a:rPr lang="en-US" sz="1600" dirty="0" smtClean="0"/>
              <a:t>Culminated with trip to AAS &amp; as a co-author of a scientific paper </a:t>
            </a:r>
            <a:r>
              <a:rPr lang="en-US" sz="1600" i="1" u="sng" dirty="0" smtClean="0"/>
              <a:t>for the first time in my life</a:t>
            </a:r>
            <a:r>
              <a:rPr lang="en-US" sz="1600" i="1" dirty="0" smtClean="0"/>
              <a:t>!</a:t>
            </a:r>
          </a:p>
          <a:p>
            <a:pPr marL="633413" lvl="1" indent="-176213">
              <a:lnSpc>
                <a:spcPts val="1820"/>
              </a:lnSpc>
              <a:buFont typeface="Arial"/>
              <a:buChar char="•"/>
              <a:tabLst>
                <a:tab pos="176213" algn="l"/>
              </a:tabLst>
            </a:pPr>
            <a:r>
              <a:rPr lang="en-US" sz="1600" i="1" dirty="0" smtClean="0"/>
              <a:t>Unforeseen sense of accomplishment</a:t>
            </a:r>
          </a:p>
          <a:p>
            <a:pPr marL="633413" lvl="1" indent="-176213">
              <a:lnSpc>
                <a:spcPts val="1820"/>
              </a:lnSpc>
              <a:buFont typeface="Arial"/>
              <a:buChar char="•"/>
              <a:tabLst>
                <a:tab pos="176213" algn="l"/>
              </a:tabLst>
            </a:pPr>
            <a:r>
              <a:rPr lang="en-US" sz="1600" i="1" dirty="0" smtClean="0"/>
              <a:t>AAS was a real GBE (goose-bump event)</a:t>
            </a:r>
          </a:p>
          <a:p>
            <a:pPr marL="633413" lvl="1" indent="-176213">
              <a:lnSpc>
                <a:spcPts val="1820"/>
              </a:lnSpc>
              <a:buFont typeface="Arial"/>
              <a:buChar char="•"/>
              <a:tabLst>
                <a:tab pos="176213" algn="l"/>
              </a:tabLst>
            </a:pPr>
            <a:r>
              <a:rPr lang="en-US" sz="1600" i="1" dirty="0" smtClean="0"/>
              <a:t>Result?  Re-energized &amp; enthusiastic about my job</a:t>
            </a:r>
            <a:endParaRPr lang="en-US" sz="1600" dirty="0" smtClean="0"/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     ANSWERS TO QUIZ</a:t>
            </a:r>
          </a:p>
        </p:txBody>
      </p:sp>
      <p:pic>
        <p:nvPicPr>
          <p:cNvPr id="38915" name="Content Placeholder 4" descr="IMG_3522.JPG"/>
          <p:cNvPicPr>
            <a:picLocks noGrp="1" noChangeAspect="1"/>
          </p:cNvPicPr>
          <p:nvPr>
            <p:ph idx="1"/>
          </p:nvPr>
        </p:nvPicPr>
        <p:blipFill>
          <a:blip r:embed="rId3"/>
          <a:srcRect t="22060" b="14706"/>
          <a:stretch>
            <a:fillRect/>
          </a:stretch>
        </p:blipFill>
        <p:spPr>
          <a:xfrm>
            <a:off x="76200" y="1676400"/>
            <a:ext cx="9067800" cy="4300392"/>
          </a:xfrm>
        </p:spPr>
      </p:pic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</p:spPr>
        <p:txBody>
          <a:bodyPr/>
          <a:lstStyle/>
          <a:p>
            <a:fld id="{6F88C8DD-82DD-984F-9C9D-97AC4D2C880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096000"/>
            <a:ext cx="91440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38100">
              <a:srgbClr val="FF6600">
                <a:alpha val="89000"/>
              </a:srgbClr>
            </a:glow>
            <a:softEdge rad="762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7472" marR="0" lvl="0" algn="ctr" defTabSz="914400" rtl="0" eaLnBrk="1" fontAlgn="base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badi MT Condensed Extra Bold"/>
              </a:rPr>
              <a:t>BONUS TRIVIA QUIZ</a:t>
            </a:r>
            <a:r>
              <a:rPr lang="en-US" kern="0" noProof="0" dirty="0" smtClean="0">
                <a:latin typeface="Abadi MT Condensed Extra Bold"/>
              </a:rPr>
              <a:t>– You have 5 seconds to find 2 familiar SSC faces and memorize their location in the picture (lower left, right rear, middle center, etc).  </a:t>
            </a:r>
            <a:r>
              <a:rPr lang="en-US" kern="0" dirty="0" smtClean="0">
                <a:latin typeface="Abadi MT Condensed Extra Bold"/>
              </a:rPr>
              <a:t>KEEP YOUR ANSWERS QUIET!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badi MT Condensed Extra Bold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01000" y="2133600"/>
            <a:ext cx="990600" cy="1894820"/>
            <a:chOff x="8001000" y="2133600"/>
            <a:chExt cx="990600" cy="1894820"/>
          </a:xfrm>
        </p:grpSpPr>
        <p:sp>
          <p:nvSpPr>
            <p:cNvPr id="7" name="Donut 6"/>
            <p:cNvSpPr/>
            <p:nvPr/>
          </p:nvSpPr>
          <p:spPr>
            <a:xfrm>
              <a:off x="8001000" y="2133600"/>
              <a:ext cx="990600" cy="914400"/>
            </a:xfrm>
            <a:prstGeom prst="donut">
              <a:avLst/>
            </a:prstGeom>
            <a:solidFill>
              <a:srgbClr val="FF0000">
                <a:alpha val="6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3505200"/>
              <a:ext cx="762000" cy="523220"/>
            </a:xfrm>
            <a:prstGeom prst="rect">
              <a:avLst/>
            </a:prstGeom>
            <a:solidFill>
              <a:srgbClr val="FFFF00">
                <a:alpha val="87000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bg2"/>
                  </a:solidFill>
                </a:rPr>
                <a:t>Louisa </a:t>
              </a:r>
              <a:r>
                <a:rPr lang="en-US" sz="1400" i="1" dirty="0" err="1" smtClean="0">
                  <a:solidFill>
                    <a:schemeClr val="bg2"/>
                  </a:solidFill>
                </a:rPr>
                <a:t>Rebull</a:t>
              </a:r>
              <a:endParaRPr lang="en-US" sz="1400" i="1" dirty="0" smtClean="0">
                <a:solidFill>
                  <a:schemeClr val="bg2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" y="1981200"/>
            <a:ext cx="1066801" cy="1894820"/>
            <a:chOff x="228600" y="1981200"/>
            <a:chExt cx="1066801" cy="1894820"/>
          </a:xfrm>
        </p:grpSpPr>
        <p:sp>
          <p:nvSpPr>
            <p:cNvPr id="11" name="Donut 10"/>
            <p:cNvSpPr/>
            <p:nvPr/>
          </p:nvSpPr>
          <p:spPr>
            <a:xfrm>
              <a:off x="228600" y="1981200"/>
              <a:ext cx="1066800" cy="990600"/>
            </a:xfrm>
            <a:prstGeom prst="donut">
              <a:avLst/>
            </a:prstGeom>
            <a:solidFill>
              <a:srgbClr val="FF0000">
                <a:alpha val="6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4800" y="3352800"/>
              <a:ext cx="990601" cy="523220"/>
            </a:xfrm>
            <a:prstGeom prst="rect">
              <a:avLst/>
            </a:prstGeom>
            <a:solidFill>
              <a:srgbClr val="FFFF00">
                <a:alpha val="87000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 smtClean="0">
                  <a:solidFill>
                    <a:schemeClr val="bg2"/>
                  </a:solidFill>
                </a:rPr>
                <a:t>Varoujan</a:t>
              </a:r>
              <a:r>
                <a:rPr lang="en-US" sz="1400" i="1" dirty="0" smtClean="0">
                  <a:solidFill>
                    <a:schemeClr val="bg2"/>
                  </a:solidFill>
                </a:rPr>
                <a:t> </a:t>
              </a:r>
              <a:r>
                <a:rPr lang="en-US" sz="1400" i="1" dirty="0" err="1" smtClean="0">
                  <a:solidFill>
                    <a:schemeClr val="bg2"/>
                  </a:solidFill>
                </a:rPr>
                <a:t>Gorjian</a:t>
              </a:r>
              <a:endParaRPr lang="en-US" sz="1400" i="1" dirty="0" smtClean="0">
                <a:solidFill>
                  <a:schemeClr val="bg2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66800" y="2743200"/>
            <a:ext cx="1066801" cy="1894820"/>
            <a:chOff x="228600" y="1981200"/>
            <a:chExt cx="1066801" cy="1894820"/>
          </a:xfrm>
        </p:grpSpPr>
        <p:sp>
          <p:nvSpPr>
            <p:cNvPr id="16" name="Donut 15"/>
            <p:cNvSpPr/>
            <p:nvPr/>
          </p:nvSpPr>
          <p:spPr>
            <a:xfrm>
              <a:off x="228600" y="1981200"/>
              <a:ext cx="1066800" cy="990600"/>
            </a:xfrm>
            <a:prstGeom prst="donut">
              <a:avLst/>
            </a:prstGeom>
            <a:solidFill>
              <a:srgbClr val="FF0000">
                <a:alpha val="6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352800"/>
              <a:ext cx="990601" cy="523220"/>
            </a:xfrm>
            <a:prstGeom prst="rect">
              <a:avLst/>
            </a:prstGeom>
            <a:solidFill>
              <a:srgbClr val="FFFF00">
                <a:alpha val="87000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bg2"/>
                  </a:solidFill>
                </a:rPr>
                <a:t>Mark </a:t>
              </a:r>
              <a:r>
                <a:rPr lang="en-US" sz="1400" i="1" dirty="0" err="1" smtClean="0">
                  <a:solidFill>
                    <a:schemeClr val="bg2"/>
                  </a:solidFill>
                </a:rPr>
                <a:t>Abajian</a:t>
              </a:r>
              <a:endParaRPr lang="en-US" sz="1400" i="1" dirty="0" smtClean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3581400" cy="974725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charset="-128"/>
                <a:cs typeface="ＭＳ Ｐゴシック" charset="-128"/>
              </a:rPr>
              <a:t>UNIVERSE IS </a:t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EXPANDING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9156" name="Content Placeholder 6" descr="Screen shot 2011-01-25 at 2.53.35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4000" y="1676400"/>
            <a:ext cx="6908800" cy="2437154"/>
          </a:xfrm>
        </p:spPr>
      </p:pic>
      <p:sp>
        <p:nvSpPr>
          <p:cNvPr id="4915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</p:spPr>
        <p:txBody>
          <a:bodyPr/>
          <a:lstStyle/>
          <a:p>
            <a:fld id="{26EA1D66-BF45-264F-98B5-0FD0DBF4F2FA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49157" name="Picture 7" descr="Screen shot 2011-01-25 at 2.55.20 PM.png"/>
          <p:cNvPicPr>
            <a:picLocks noChangeAspect="1"/>
          </p:cNvPicPr>
          <p:nvPr/>
        </p:nvPicPr>
        <p:blipFill>
          <a:blip r:embed="rId3"/>
          <a:srcRect b="50956"/>
          <a:stretch>
            <a:fillRect/>
          </a:stretch>
        </p:blipFill>
        <p:spPr bwMode="auto">
          <a:xfrm>
            <a:off x="3871885" y="1524000"/>
            <a:ext cx="4814915" cy="273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creen shot 2011-01-25 at 2.55.20 PM.png"/>
          <p:cNvPicPr>
            <a:picLocks noChangeAspect="1"/>
          </p:cNvPicPr>
          <p:nvPr/>
        </p:nvPicPr>
        <p:blipFill>
          <a:blip r:embed="rId3"/>
          <a:srcRect t="54979"/>
          <a:stretch>
            <a:fillRect/>
          </a:stretch>
        </p:blipFill>
        <p:spPr bwMode="auto">
          <a:xfrm>
            <a:off x="685800" y="4419600"/>
            <a:ext cx="4572000" cy="238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ITARP_200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267200" y="3024379"/>
            <a:ext cx="1295400" cy="5570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0" y="4667958"/>
            <a:ext cx="2362200" cy="1956518"/>
          </a:xfrm>
          <a:prstGeom prst="rect">
            <a:avLst/>
          </a:prstGeom>
          <a:solidFill>
            <a:srgbClr val="33FF0C"/>
          </a:solidFill>
          <a:effectLst>
            <a:glow rad="317500">
              <a:srgbClr val="780000">
                <a:alpha val="75000"/>
              </a:srgbClr>
            </a:glow>
            <a:softEdge rad="63500"/>
          </a:effectLst>
        </p:spPr>
        <p:txBody>
          <a:bodyPr wrap="square" lIns="91440" tIns="91440" rIns="91440" bIns="91440" anchor="ctr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600"/>
              </a:spcBef>
              <a:spcAft>
                <a:spcPts val="3600"/>
              </a:spcAft>
            </a:pPr>
            <a:r>
              <a:rPr lang="en-US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Students</a:t>
            </a:r>
            <a:r>
              <a:rPr lang="en-US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0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wrote (and starred in) </a:t>
            </a:r>
            <a:r>
              <a:rPr lang="en-US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videos about </a:t>
            </a:r>
            <a:r>
              <a:rPr lang="en-US" sz="20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star  formation </a:t>
            </a:r>
            <a:r>
              <a:rPr lang="en-US" sz="20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for those who have not heard</a:t>
            </a:r>
            <a:endParaRPr lang="en-US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" name="Picture 7" descr="ssc_logo_sm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/>
          <a:stretch>
            <a:fillRect/>
          </a:stretch>
        </p:blipFill>
        <p:spPr bwMode="auto">
          <a:xfrm>
            <a:off x="2971800" y="5524686"/>
            <a:ext cx="924514" cy="49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-24383"/>
            <a:ext cx="1828800" cy="786383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304800"/>
            <a:ext cx="4114800" cy="508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/>
                </a:solidFill>
                <a:latin typeface="Tahoma" pitchFamily="-112" charset="0"/>
              </a:rPr>
              <a:t>FINAL THOUGHTS</a:t>
            </a:r>
            <a:endParaRPr lang="en-US" sz="3200" dirty="0">
              <a:solidFill>
                <a:schemeClr val="bg2"/>
              </a:solidFill>
              <a:latin typeface="Tahoma" pitchFamily="-11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990600"/>
            <a:ext cx="6934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Discovering something new is </a:t>
            </a:r>
            <a:r>
              <a:rPr lang="en-US" b="1" u="sng" dirty="0" smtClean="0"/>
              <a:t>powerful </a:t>
            </a:r>
            <a:r>
              <a:rPr lang="en-US" b="1" dirty="0" smtClean="0"/>
              <a:t>to the first-time researcher</a:t>
            </a:r>
          </a:p>
          <a:p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NITARP makes students inspired and excited about astronomy, and science in general</a:t>
            </a:r>
          </a:p>
          <a:p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Co-authoring and publishing a scientific paper is HUGE to young students and first-timers like I&amp;T!</a:t>
            </a:r>
          </a:p>
          <a:p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Watching the proud look on students as they answered questions about their AAS posters left a lasting impression on many </a:t>
            </a:r>
          </a:p>
          <a:p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Saw it with my own eyes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5603557"/>
            <a:ext cx="8153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600" b="1" i="1" dirty="0" smtClean="0">
                <a:solidFill>
                  <a:srgbClr val="B50000"/>
                </a:solidFill>
              </a:rPr>
              <a:t>NITARP is turning students into young stars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38600" y="381000"/>
            <a:ext cx="9144000" cy="1600200"/>
          </a:xfrm>
          <a:noFill/>
        </p:spPr>
        <p:txBody>
          <a:bodyPr/>
          <a:lstStyle/>
          <a:p>
            <a:r>
              <a:rPr lang="en-US" i="1" dirty="0" smtClean="0"/>
              <a:t>The End</a:t>
            </a:r>
            <a:endParaRPr lang="uk-UA" dirty="0">
              <a:latin typeface="Tahoma" pitchFamily="-112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1752600"/>
            <a:ext cx="48260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Mark Legassie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Spitzer Science Center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GISS 2011</a:t>
            </a:r>
            <a:endParaRPr lang="uk-U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94970"/>
            <a:ext cx="1828800" cy="220063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sc_log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0"/>
            <a:ext cx="1143000" cy="61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ITARP_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15826"/>
            <a:ext cx="2743200" cy="1179574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" y="5715000"/>
            <a:ext cx="59436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55613" marR="0" lvl="1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NASA/IPAC TEACHER ARCHIVE RESEARCH PROGRAM (NITARP)</a:t>
            </a:r>
          </a:p>
          <a:p>
            <a:pPr marL="455613" marR="0" lvl="1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</a:t>
            </a:r>
            <a:r>
              <a:rPr kumimoji="0" lang="en-US" sz="13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NITARP gets teachers involved in authentic astronomical research. It partners small groups of educators with a mentor professional astronomer for an original research project. The educators incorporate the experience into their classrooms and share their experience with other teachers.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24600" y="4572000"/>
            <a:ext cx="2438400" cy="1905000"/>
          </a:xfrm>
          <a:prstGeom prst="rect">
            <a:avLst/>
          </a:prstGeom>
          <a:solidFill>
            <a:srgbClr val="FDFF6F"/>
          </a:solidFill>
          <a:ln w="9525">
            <a:noFill/>
            <a:miter lim="800000"/>
            <a:headEnd/>
            <a:tailEnd/>
          </a:ln>
          <a:effectLst>
            <a:glow rad="215900">
              <a:srgbClr val="FFFF00">
                <a:alpha val="75000"/>
              </a:srgbClr>
            </a:glow>
            <a:softEdge rad="254000"/>
          </a:effec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/>
          <a:p>
            <a:pPr marL="182880" marR="0" lvl="1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2010</a:t>
            </a:r>
            <a:r>
              <a:rPr kumimoji="0" lang="en-US" sz="2800" b="1" i="1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MT Condensed Extra Bold"/>
                <a:cs typeface="Abadi MT Condensed Extra Bold"/>
              </a:rPr>
              <a:t> </a:t>
            </a:r>
            <a:r>
              <a:rPr lang="en-US" sz="2800" b="1" i="1" u="sng" kern="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PROJECT</a:t>
            </a:r>
            <a:r>
              <a:rPr lang="en-US" b="1" i="1" kern="0" noProof="0" dirty="0" smtClean="0">
                <a:latin typeface="+mn-lt"/>
              </a:rPr>
              <a:t/>
            </a:r>
            <a:br>
              <a:rPr lang="en-US" b="1" i="1" kern="0" noProof="0" dirty="0" smtClean="0">
                <a:latin typeface="+mn-lt"/>
              </a:rPr>
            </a:br>
            <a:endParaRPr lang="en-US" sz="800" b="1" i="1" kern="0" noProof="0" dirty="0" smtClean="0">
              <a:latin typeface="+mn-lt"/>
            </a:endParaRPr>
          </a:p>
          <a:p>
            <a:pPr marL="182880" marR="0" lvl="1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r>
              <a:rPr lang="en-US" sz="2300" b="1" i="1" kern="0" dirty="0" smtClean="0">
                <a:solidFill>
                  <a:schemeClr val="bg2"/>
                </a:solidFill>
                <a:latin typeface="Abadi MT Condensed Extra Bold"/>
                <a:cs typeface="Abadi MT Condensed Extra Bold"/>
              </a:rPr>
              <a:t>LOOK FOR NEW YOUNG STELLAR OBJECTS (</a:t>
            </a:r>
            <a:r>
              <a:rPr lang="en-US" sz="2300" b="1" i="1" kern="0" dirty="0" err="1" smtClean="0">
                <a:solidFill>
                  <a:schemeClr val="bg2"/>
                </a:solidFill>
                <a:latin typeface="Abadi MT Condensed Extra Bold"/>
                <a:cs typeface="Abadi MT Condensed Extra Bold"/>
              </a:rPr>
              <a:t>YSOs</a:t>
            </a:r>
            <a:r>
              <a:rPr lang="en-US" sz="2300" b="1" i="1" kern="0" dirty="0" smtClean="0">
                <a:solidFill>
                  <a:schemeClr val="bg2"/>
                </a:solidFill>
                <a:latin typeface="Abadi MT Condensed Extra Bold"/>
                <a:cs typeface="Abadi MT Condensed Extra Bold"/>
              </a:rPr>
              <a:t>) IN </a:t>
            </a:r>
          </a:p>
          <a:p>
            <a:pPr marL="182880" marR="0" lvl="1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r>
              <a:rPr lang="en-US" sz="2300" b="1" i="1" kern="0" dirty="0" smtClean="0">
                <a:solidFill>
                  <a:schemeClr val="bg2"/>
                </a:solidFill>
                <a:latin typeface="Abadi MT Condensed Extra Bold"/>
                <a:cs typeface="Abadi MT Condensed Extra Bold"/>
              </a:rPr>
              <a:t>THE GUM NEBULA</a:t>
            </a:r>
            <a:endParaRPr kumimoji="0" lang="en-US" sz="2300" b="1" i="1" u="none" strike="noStrike" kern="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8400" y="5334000"/>
            <a:ext cx="38100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chemeClr val="bg2"/>
                </a:solidFill>
              </a:rPr>
              <a:t>NITARP’s</a:t>
            </a:r>
            <a:r>
              <a:rPr lang="en-US" sz="1400" b="1" i="1" dirty="0" smtClean="0">
                <a:solidFill>
                  <a:schemeClr val="bg2"/>
                </a:solidFill>
              </a:rPr>
              <a:t> trusted leader – Luisa </a:t>
            </a:r>
            <a:r>
              <a:rPr lang="en-US" sz="1400" b="1" i="1" dirty="0" err="1" smtClean="0">
                <a:solidFill>
                  <a:schemeClr val="bg2"/>
                </a:solidFill>
              </a:rPr>
              <a:t>Rebull</a:t>
            </a:r>
            <a:r>
              <a:rPr lang="en-US" sz="1400" b="1" i="1" dirty="0" smtClean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638800" y="1676400"/>
            <a:ext cx="3124200" cy="2585323"/>
          </a:xfrm>
          <a:prstGeom prst="rect">
            <a:avLst/>
          </a:prstGeom>
          <a:solidFill>
            <a:srgbClr val="565FCC"/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  <a:bevelB/>
          </a:sp3d>
        </p:spPr>
        <p:txBody>
          <a:bodyPr wrap="square">
            <a:spAutoFit/>
            <a:sp3d/>
          </a:bodyPr>
          <a:lstStyle/>
          <a:p>
            <a:pPr algn="ctr"/>
            <a:r>
              <a:rPr lang="en-US" sz="900" u="sng" dirty="0" smtClean="0">
                <a:ln>
                  <a:solidFill>
                    <a:schemeClr val="bg2"/>
                  </a:solidFill>
                </a:ln>
                <a:solidFill>
                  <a:srgbClr val="FFEA73"/>
                </a:solidFill>
                <a:latin typeface="Abadi MT Condensed Extra Bold"/>
                <a:cs typeface="Abadi MT Condensed Extra Bold"/>
              </a:rPr>
              <a:t/>
            </a:r>
            <a:br>
              <a:rPr lang="en-US" sz="900" u="sng" dirty="0" smtClean="0">
                <a:ln>
                  <a:solidFill>
                    <a:schemeClr val="bg2"/>
                  </a:solidFill>
                </a:ln>
                <a:solidFill>
                  <a:srgbClr val="FFEA73"/>
                </a:solidFill>
                <a:latin typeface="Abadi MT Condensed Extra Bold"/>
                <a:cs typeface="Abadi MT Condensed Extra Bold"/>
              </a:rPr>
            </a:br>
            <a:r>
              <a:rPr lang="en-US" sz="2400" u="sng" dirty="0" smtClean="0">
                <a:ln>
                  <a:solidFill>
                    <a:schemeClr val="bg2"/>
                  </a:solidFill>
                </a:ln>
                <a:solidFill>
                  <a:srgbClr val="FFEA73"/>
                </a:solidFill>
                <a:latin typeface="Abadi MT Condensed Extra Bold"/>
                <a:cs typeface="Abadi MT Condensed Extra Bold"/>
              </a:rPr>
              <a:t>NITARP GOAL</a:t>
            </a:r>
          </a:p>
          <a:p>
            <a:pPr algn="ctr"/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rgbClr val="FFEA73"/>
                </a:solidFill>
                <a:latin typeface="Abadi MT Condensed Extra Bold"/>
                <a:cs typeface="Abadi MT Condensed Extra Bold"/>
              </a:rPr>
              <a:t>Inspire and motivate students to pursue careers in science, technology, engineering and mathematics</a:t>
            </a:r>
            <a:b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rgbClr val="FFEA73"/>
                </a:solidFill>
                <a:latin typeface="Abadi MT Condensed Extra Bold"/>
                <a:cs typeface="Abadi MT Condensed Extra Bold"/>
              </a:rPr>
            </a:br>
            <a:endParaRPr lang="en-US" sz="800" dirty="0">
              <a:ln>
                <a:solidFill>
                  <a:schemeClr val="bg2"/>
                </a:solidFill>
              </a:ln>
              <a:solidFill>
                <a:srgbClr val="FFEA73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2000" y="1490990"/>
            <a:ext cx="39624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2"/>
                </a:solidFill>
              </a:rPr>
              <a:t>NITARP Team 2010 –</a:t>
            </a:r>
            <a:r>
              <a:rPr lang="en-US" sz="1100" dirty="0" smtClean="0">
                <a:solidFill>
                  <a:schemeClr val="bg2"/>
                </a:solidFill>
              </a:rPr>
              <a:t> JPL Tour, Summer 2010</a:t>
            </a:r>
            <a:endParaRPr lang="en-US" sz="1100" dirty="0" smtClean="0">
              <a:solidFill>
                <a:schemeClr val="bg2"/>
              </a:solidFill>
            </a:endParaRPr>
          </a:p>
        </p:txBody>
      </p:sp>
      <p:pic>
        <p:nvPicPr>
          <p:cNvPr id="11" name="Picture 10" descr="IMG_21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85950"/>
            <a:ext cx="4495800" cy="3371850"/>
          </a:xfrm>
          <a:prstGeom prst="rect">
            <a:avLst/>
          </a:prstGeom>
          <a:effectLst>
            <a:glow rad="254000">
              <a:srgbClr val="565FCC"/>
            </a:glow>
          </a:effectLst>
        </p:spPr>
      </p:pic>
      <p:cxnSp>
        <p:nvCxnSpPr>
          <p:cNvPr id="16" name="Straight Connector 15"/>
          <p:cNvCxnSpPr/>
          <p:nvPr/>
        </p:nvCxnSpPr>
        <p:spPr>
          <a:xfrm rot="10800000">
            <a:off x="1981200" y="5029200"/>
            <a:ext cx="609600" cy="457200"/>
          </a:xfrm>
          <a:prstGeom prst="line">
            <a:avLst/>
          </a:prstGeom>
          <a:ln w="53975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8685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610100" y="-952500"/>
            <a:ext cx="1143000" cy="33528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pPr algn="ctr"/>
            <a:r>
              <a:rPr lang="en-US" sz="3200" dirty="0" smtClean="0">
                <a:latin typeface="Tahoma" pitchFamily="-112" charset="0"/>
              </a:rPr>
              <a:t>NITARP TEAM</a:t>
            </a:r>
            <a:br>
              <a:rPr lang="en-US" sz="3200" dirty="0" smtClean="0">
                <a:latin typeface="Tahoma" pitchFamily="-112" charset="0"/>
              </a:rPr>
            </a:br>
            <a:r>
              <a:rPr lang="en-US" sz="3200" dirty="0" smtClean="0">
                <a:latin typeface="Tahoma" pitchFamily="-112" charset="0"/>
              </a:rPr>
              <a:t>2010</a:t>
            </a:r>
            <a:endParaRPr lang="en-US" sz="3200" dirty="0">
              <a:latin typeface="Tahoma" pitchFamily="-11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447800"/>
            <a:ext cx="6934200" cy="5293757"/>
          </a:xfrm>
          <a:prstGeom prst="rect">
            <a:avLst/>
          </a:prstGeom>
          <a:blipFill rotWithShape="1">
            <a:blip r:embed="rId5">
              <a:alphaModFix amt="45000"/>
            </a:blip>
            <a:tile tx="0" ty="0" sx="100000" sy="100000" flip="none" algn="tl"/>
          </a:blipFill>
          <a:ln w="31750">
            <a:solidFill>
              <a:schemeClr val="bg2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/>
              <a:t> 4 Astronomer-Teacher teams (2 SSC &amp; 2 NOAO)</a:t>
            </a:r>
            <a:br>
              <a:rPr lang="en-US" sz="2000" b="1" dirty="0" smtClean="0"/>
            </a:b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9 posters presented at  AAS meeting in Seattle </a:t>
            </a:r>
            <a:r>
              <a:rPr lang="en-US" b="1" dirty="0" smtClean="0"/>
              <a:t>(Jan 11)</a:t>
            </a:r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</a:t>
            </a:r>
            <a:r>
              <a:rPr lang="en-US" sz="2000" b="1" dirty="0" smtClean="0"/>
              <a:t>Nearly 60 people affiliated with NITARP attending (~2% of meeting!)</a:t>
            </a:r>
          </a:p>
          <a:p>
            <a:r>
              <a:rPr lang="en-US" sz="2000" b="1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z="2000" b="1" u="sng" dirty="0" smtClean="0"/>
              <a:t> Team working with Luisa </a:t>
            </a:r>
            <a:r>
              <a:rPr lang="en-US" sz="2000" b="1" u="sng" dirty="0" err="1" smtClean="0"/>
              <a:t>Rebull</a:t>
            </a:r>
            <a:r>
              <a:rPr lang="en-US" sz="2000" b="1" u="sng" dirty="0" smtClean="0"/>
              <a:t> (SSC):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err="1" smtClean="0"/>
              <a:t>Chelen</a:t>
            </a:r>
            <a:r>
              <a:rPr lang="en-US" sz="1600" b="1" dirty="0" smtClean="0"/>
              <a:t> Johnson </a:t>
            </a:r>
            <a:r>
              <a:rPr lang="en-US" sz="1200" b="1" dirty="0" smtClean="0"/>
              <a:t>~ teacher mentor for team</a:t>
            </a:r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err="1" smtClean="0"/>
              <a:t>Breck</a:t>
            </a:r>
            <a:r>
              <a:rPr lang="en-US" sz="1400" b="1" i="1" dirty="0" smtClean="0"/>
              <a:t> School, Minneapolis, MN</a:t>
            </a:r>
            <a:endParaRPr lang="en-US" sz="1600" b="1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smtClean="0"/>
              <a:t>Kevin McCarron </a:t>
            </a:r>
            <a:endParaRPr lang="en-US" sz="1400" b="1" i="1" dirty="0" smtClean="0"/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smtClean="0"/>
              <a:t>Oak Park &amp; River Forest High School, Oak Park, IL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smtClean="0"/>
              <a:t>Vivian </a:t>
            </a:r>
            <a:r>
              <a:rPr lang="en-US" sz="1600" b="1" dirty="0" err="1" smtClean="0"/>
              <a:t>Hoette</a:t>
            </a:r>
            <a:r>
              <a:rPr lang="en-US" sz="1600" b="1" dirty="0" smtClean="0"/>
              <a:t> </a:t>
            </a:r>
            <a:endParaRPr lang="en-US" sz="1400" b="1" dirty="0" smtClean="0"/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smtClean="0"/>
              <a:t>Yerkes Observatory, Williams Bay, WI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smtClean="0"/>
              <a:t>Carolyn Mallory </a:t>
            </a:r>
            <a:endParaRPr lang="en-US" sz="1400" b="1" i="1" dirty="0" smtClean="0"/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smtClean="0"/>
              <a:t>Pierce College, Woodland Hills, CA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smtClean="0"/>
              <a:t>Russ </a:t>
            </a:r>
            <a:r>
              <a:rPr lang="en-US" sz="1600" b="1" dirty="0" err="1" smtClean="0"/>
              <a:t>Laher</a:t>
            </a:r>
            <a:r>
              <a:rPr lang="en-US" sz="1600" b="1" dirty="0" smtClean="0"/>
              <a:t> </a:t>
            </a:r>
            <a:endParaRPr lang="en-US" sz="1400" b="1" i="1" dirty="0" smtClean="0"/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smtClean="0"/>
              <a:t>Spitzer Science Center, Pasadena, CA</a:t>
            </a:r>
            <a:endParaRPr lang="en-US" sz="1600" b="1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 smtClean="0"/>
              <a:t>Mark Legassie</a:t>
            </a:r>
          </a:p>
          <a:p>
            <a:pPr marL="1257300" lvl="2" indent="-342900">
              <a:buFont typeface="Arial"/>
              <a:buChar char="•"/>
            </a:pPr>
            <a:r>
              <a:rPr lang="en-US" sz="1400" b="1" i="1" dirty="0" smtClean="0"/>
              <a:t>Raytheon  &amp; Spitzer Science Center, Pasadena, CA</a:t>
            </a:r>
            <a:endParaRPr lang="en-US" sz="1400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Content Placeholder 4" descr="IMG_3522.JPG"/>
          <p:cNvPicPr>
            <a:picLocks noGrp="1" noChangeAspect="1"/>
          </p:cNvPicPr>
          <p:nvPr>
            <p:ph idx="1"/>
          </p:nvPr>
        </p:nvPicPr>
        <p:blipFill>
          <a:blip r:embed="rId2"/>
          <a:srcRect t="22060" b="14706"/>
          <a:stretch>
            <a:fillRect/>
          </a:stretch>
        </p:blipFill>
        <p:spPr>
          <a:xfrm>
            <a:off x="76200" y="1600200"/>
            <a:ext cx="9067800" cy="4300392"/>
          </a:xfr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     Most of the ~60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</p:spPr>
        <p:txBody>
          <a:bodyPr/>
          <a:lstStyle/>
          <a:p>
            <a:fld id="{6F88C8DD-82DD-984F-9C9D-97AC4D2C880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019800"/>
            <a:ext cx="91440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38100">
              <a:srgbClr val="FF6600">
                <a:alpha val="89000"/>
              </a:srgbClr>
            </a:glow>
            <a:softEdge rad="762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7472" marR="0" lvl="0" algn="ctr" defTabSz="914400" rtl="0" eaLnBrk="1" fontAlgn="base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badi MT Condensed Extra Bold"/>
              </a:rPr>
              <a:t>BONUS TRIVIA QUIZ</a:t>
            </a:r>
            <a:r>
              <a:rPr lang="en-US" kern="0" noProof="0" dirty="0" smtClean="0">
                <a:latin typeface="Abadi MT Condensed Extra Bold"/>
              </a:rPr>
              <a:t>– You have 5 seconds to find 2 familiar SSC faces and memorize their location in the picture (lower left, right rear, middle center, etc).  </a:t>
            </a:r>
            <a:r>
              <a:rPr lang="en-US" kern="0" dirty="0" smtClean="0">
                <a:latin typeface="Abadi MT Condensed Extra Bold"/>
              </a:rPr>
              <a:t>KEEP YOUR ANSWERS QUIET!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badi MT Condensed Extra Bold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3505200" cy="508000"/>
          </a:xfrm>
        </p:spPr>
        <p:txBody>
          <a:bodyPr/>
          <a:lstStyle/>
          <a:p>
            <a:r>
              <a:rPr lang="en-US" dirty="0"/>
              <a:t>Debris disks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1371600"/>
            <a:ext cx="5410200" cy="685800"/>
          </a:xfrm>
        </p:spPr>
        <p:txBody>
          <a:bodyPr/>
          <a:lstStyle/>
          <a:p>
            <a:pPr>
              <a:buNone/>
            </a:pPr>
            <a:r>
              <a:rPr lang="en-US" sz="2300" dirty="0" smtClean="0"/>
              <a:t>Stages of Low-Mass Star Formation</a:t>
            </a:r>
            <a:endParaRPr lang="en-US" sz="2300" dirty="0"/>
          </a:p>
        </p:txBody>
      </p:sp>
      <p:pic>
        <p:nvPicPr>
          <p:cNvPr id="56326" name="Picture 6" descr="ve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306" y="4114800"/>
            <a:ext cx="2267094" cy="1816430"/>
          </a:xfrm>
          <a:prstGeom prst="rect">
            <a:avLst/>
          </a:prstGeom>
          <a:noFill/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75207"/>
            <a:ext cx="6477000" cy="4320793"/>
          </a:xfrm>
          <a:prstGeom prst="rect">
            <a:avLst/>
          </a:prstGeom>
        </p:spPr>
      </p:pic>
      <p:pic>
        <p:nvPicPr>
          <p:cNvPr id="56324" name="Picture 4" descr="riekedisk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958509"/>
            <a:ext cx="2438400" cy="1622891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412991" y="3200400"/>
            <a:ext cx="9116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Class 0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31067" y="3200400"/>
            <a:ext cx="85093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Class</a:t>
            </a:r>
            <a:r>
              <a:rPr lang="en-US" sz="1700" dirty="0" smtClean="0">
                <a:solidFill>
                  <a:schemeClr val="bg1"/>
                </a:solidFill>
              </a:rPr>
              <a:t> I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17697" y="4599057"/>
            <a:ext cx="91150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Class</a:t>
            </a:r>
            <a:r>
              <a:rPr lang="en-US" sz="1700" dirty="0" smtClean="0">
                <a:solidFill>
                  <a:schemeClr val="bg1"/>
                </a:solidFill>
              </a:rPr>
              <a:t> II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190728" y="5257800"/>
            <a:ext cx="97207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Class</a:t>
            </a:r>
            <a:r>
              <a:rPr lang="en-US" sz="1700" dirty="0" smtClean="0">
                <a:solidFill>
                  <a:schemeClr val="bg1"/>
                </a:solidFill>
              </a:rPr>
              <a:t> III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1676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Disk Brightness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Star’s Age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04800" y="3810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latin typeface="+mn-lt"/>
              </a:rPr>
              <a:t>Debris Disk Collisions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" y="6248400"/>
            <a:ext cx="8839200" cy="533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43000"/>
              </a:srgbClr>
            </a:glow>
            <a:softEdge rad="254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Class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 = Main Accretion Phase?              Class I = Late Accretion Phase?   </a:t>
            </a:r>
            <a:b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Class </a:t>
            </a:r>
            <a:r>
              <a:rPr lang="en-US" sz="1400" kern="0" dirty="0" smtClean="0">
                <a:latin typeface="+mn-lt"/>
              </a:rPr>
              <a:t>II = Optically Thick Disk                      Class III = Optically Thin Disk   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rformation2-plane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" name="Text Placeholder 6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" name="ssc2004-22v2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-685800" y="0"/>
            <a:ext cx="10515600" cy="709803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vide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C04D-4A98-D74B-9D48-BDF7FB4DA865}" type="slidenum">
              <a:rPr lang="en-US"/>
              <a:pPr/>
              <a:t>8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35300" y="2984500"/>
            <a:ext cx="1543050" cy="711200"/>
            <a:chOff x="1912" y="1880"/>
            <a:chExt cx="972" cy="448"/>
          </a:xfrm>
        </p:grpSpPr>
        <p:sp>
          <p:nvSpPr>
            <p:cNvPr id="74755" name="Oval 3"/>
            <p:cNvSpPr>
              <a:spLocks noChangeArrowheads="1"/>
            </p:cNvSpPr>
            <p:nvPr/>
          </p:nvSpPr>
          <p:spPr bwMode="auto">
            <a:xfrm>
              <a:off x="1912" y="188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56" name="Oval 4"/>
            <p:cNvSpPr>
              <a:spLocks noChangeArrowheads="1"/>
            </p:cNvSpPr>
            <p:nvPr/>
          </p:nvSpPr>
          <p:spPr bwMode="auto">
            <a:xfrm>
              <a:off x="2064" y="204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2156" y="195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2244" y="196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2312" y="20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60" name="Oval 8"/>
            <p:cNvSpPr>
              <a:spLocks noChangeArrowheads="1"/>
            </p:cNvSpPr>
            <p:nvPr/>
          </p:nvSpPr>
          <p:spPr bwMode="auto">
            <a:xfrm>
              <a:off x="2384" y="205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61" name="Oval 9"/>
            <p:cNvSpPr>
              <a:spLocks noChangeArrowheads="1"/>
            </p:cNvSpPr>
            <p:nvPr/>
          </p:nvSpPr>
          <p:spPr bwMode="auto">
            <a:xfrm>
              <a:off x="2460" y="20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62" name="Oval 10"/>
            <p:cNvSpPr>
              <a:spLocks noChangeArrowheads="1"/>
            </p:cNvSpPr>
            <p:nvPr/>
          </p:nvSpPr>
          <p:spPr bwMode="auto">
            <a:xfrm>
              <a:off x="2804" y="224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2744" y="214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</p:grpSp>
      <p:sp>
        <p:nvSpPr>
          <p:cNvPr id="74764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 anchor="ctr"/>
          <a:lstStyle/>
          <a:p>
            <a:r>
              <a:rPr lang="en-US" sz="3500"/>
              <a:t>Spectral Energy Distributions (SEDs) Reveal Disk Structure</a:t>
            </a:r>
          </a:p>
        </p:txBody>
      </p:sp>
      <p:sp>
        <p:nvSpPr>
          <p:cNvPr id="74765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1676400"/>
            <a:ext cx="2286000" cy="4648200"/>
          </a:xfrm>
        </p:spPr>
        <p:txBody>
          <a:bodyPr/>
          <a:lstStyle/>
          <a:p>
            <a:r>
              <a:rPr lang="en-US" sz="2000"/>
              <a:t>Mid and Far-IR is sensitive to dust in the key planet-forming regions.</a:t>
            </a:r>
          </a:p>
          <a:p>
            <a:r>
              <a:rPr lang="en-US" sz="2000"/>
              <a:t>Far IR represents thermal dust emission.</a:t>
            </a:r>
          </a:p>
          <a:p>
            <a:r>
              <a:rPr lang="en-US" sz="2000"/>
              <a:t>Observations suggest the disk clears after a few million years.</a:t>
            </a:r>
          </a:p>
        </p:txBody>
      </p:sp>
      <p:sp>
        <p:nvSpPr>
          <p:cNvPr id="74766" name="Freeform 14"/>
          <p:cNvSpPr>
            <a:spLocks/>
          </p:cNvSpPr>
          <p:nvPr/>
        </p:nvSpPr>
        <p:spPr bwMode="auto">
          <a:xfrm>
            <a:off x="1873250" y="2767013"/>
            <a:ext cx="2106613" cy="2454275"/>
          </a:xfrm>
          <a:custGeom>
            <a:avLst/>
            <a:gdLst/>
            <a:ahLst/>
            <a:cxnLst>
              <a:cxn ang="0">
                <a:pos x="0" y="873"/>
              </a:cxn>
              <a:cxn ang="0">
                <a:pos x="66" y="475"/>
              </a:cxn>
              <a:cxn ang="0">
                <a:pos x="139" y="263"/>
              </a:cxn>
              <a:cxn ang="0">
                <a:pos x="190" y="143"/>
              </a:cxn>
              <a:cxn ang="0">
                <a:pos x="259" y="17"/>
              </a:cxn>
              <a:cxn ang="0">
                <a:pos x="415" y="0"/>
              </a:cxn>
              <a:cxn ang="0">
                <a:pos x="494" y="15"/>
              </a:cxn>
              <a:cxn ang="0">
                <a:pos x="601" y="164"/>
              </a:cxn>
              <a:cxn ang="0">
                <a:pos x="756" y="422"/>
              </a:cxn>
              <a:cxn ang="0">
                <a:pos x="855" y="610"/>
              </a:cxn>
              <a:cxn ang="0">
                <a:pos x="1120" y="1132"/>
              </a:cxn>
              <a:cxn ang="0">
                <a:pos x="1160" y="1215"/>
              </a:cxn>
              <a:cxn ang="0">
                <a:pos x="1321" y="1532"/>
              </a:cxn>
              <a:cxn ang="0">
                <a:pos x="1326" y="1545"/>
              </a:cxn>
            </a:cxnLst>
            <a:rect l="0" t="0" r="r" b="b"/>
            <a:pathLst>
              <a:path w="1327" h="1546">
                <a:moveTo>
                  <a:pt x="0" y="873"/>
                </a:moveTo>
                <a:lnTo>
                  <a:pt x="66" y="475"/>
                </a:lnTo>
                <a:lnTo>
                  <a:pt x="139" y="263"/>
                </a:lnTo>
                <a:lnTo>
                  <a:pt x="190" y="143"/>
                </a:lnTo>
                <a:lnTo>
                  <a:pt x="259" y="17"/>
                </a:lnTo>
                <a:lnTo>
                  <a:pt x="415" y="0"/>
                </a:lnTo>
                <a:lnTo>
                  <a:pt x="494" y="15"/>
                </a:lnTo>
                <a:lnTo>
                  <a:pt x="601" y="164"/>
                </a:lnTo>
                <a:lnTo>
                  <a:pt x="756" y="422"/>
                </a:lnTo>
                <a:lnTo>
                  <a:pt x="855" y="610"/>
                </a:lnTo>
                <a:lnTo>
                  <a:pt x="1120" y="1132"/>
                </a:lnTo>
                <a:lnTo>
                  <a:pt x="1160" y="1215"/>
                </a:lnTo>
                <a:lnTo>
                  <a:pt x="1321" y="1532"/>
                </a:lnTo>
                <a:lnTo>
                  <a:pt x="1326" y="1545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22400" y="1868488"/>
            <a:ext cx="4470400" cy="3681412"/>
            <a:chOff x="896" y="1177"/>
            <a:chExt cx="2816" cy="2319"/>
          </a:xfrm>
        </p:grpSpPr>
        <p:sp>
          <p:nvSpPr>
            <p:cNvPr id="74768" name="Line 16"/>
            <p:cNvSpPr>
              <a:spLocks noChangeShapeType="1"/>
            </p:cNvSpPr>
            <p:nvPr/>
          </p:nvSpPr>
          <p:spPr bwMode="auto">
            <a:xfrm flipV="1">
              <a:off x="1427" y="3403"/>
              <a:ext cx="2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9" name="Line 17"/>
            <p:cNvSpPr>
              <a:spLocks noChangeShapeType="1"/>
            </p:cNvSpPr>
            <p:nvPr/>
          </p:nvSpPr>
          <p:spPr bwMode="auto">
            <a:xfrm flipV="1">
              <a:off x="2191" y="3403"/>
              <a:ext cx="2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0" name="Line 18"/>
            <p:cNvSpPr>
              <a:spLocks noChangeShapeType="1"/>
            </p:cNvSpPr>
            <p:nvPr/>
          </p:nvSpPr>
          <p:spPr bwMode="auto">
            <a:xfrm flipV="1">
              <a:off x="2954" y="3403"/>
              <a:ext cx="1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1" name="Line 19"/>
            <p:cNvSpPr>
              <a:spLocks noChangeShapeType="1"/>
            </p:cNvSpPr>
            <p:nvPr/>
          </p:nvSpPr>
          <p:spPr bwMode="auto">
            <a:xfrm>
              <a:off x="1427" y="1178"/>
              <a:ext cx="2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>
              <a:off x="2191" y="1178"/>
              <a:ext cx="2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3" name="Line 21"/>
            <p:cNvSpPr>
              <a:spLocks noChangeShapeType="1"/>
            </p:cNvSpPr>
            <p:nvPr/>
          </p:nvSpPr>
          <p:spPr bwMode="auto">
            <a:xfrm>
              <a:off x="2954" y="1178"/>
              <a:ext cx="1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4" name="Line 22"/>
            <p:cNvSpPr>
              <a:spLocks noChangeShapeType="1"/>
            </p:cNvSpPr>
            <p:nvPr/>
          </p:nvSpPr>
          <p:spPr bwMode="auto">
            <a:xfrm>
              <a:off x="896" y="2981"/>
              <a:ext cx="9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5" name="Line 23"/>
            <p:cNvSpPr>
              <a:spLocks noChangeShapeType="1"/>
            </p:cNvSpPr>
            <p:nvPr/>
          </p:nvSpPr>
          <p:spPr bwMode="auto">
            <a:xfrm>
              <a:off x="896" y="2466"/>
              <a:ext cx="9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6" name="Line 24"/>
            <p:cNvSpPr>
              <a:spLocks noChangeShapeType="1"/>
            </p:cNvSpPr>
            <p:nvPr/>
          </p:nvSpPr>
          <p:spPr bwMode="auto">
            <a:xfrm>
              <a:off x="896" y="1950"/>
              <a:ext cx="9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7" name="Line 25"/>
            <p:cNvSpPr>
              <a:spLocks noChangeShapeType="1"/>
            </p:cNvSpPr>
            <p:nvPr/>
          </p:nvSpPr>
          <p:spPr bwMode="auto">
            <a:xfrm>
              <a:off x="896" y="1435"/>
              <a:ext cx="9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8" name="Line 26"/>
            <p:cNvSpPr>
              <a:spLocks noChangeShapeType="1"/>
            </p:cNvSpPr>
            <p:nvPr/>
          </p:nvSpPr>
          <p:spPr bwMode="auto">
            <a:xfrm>
              <a:off x="896" y="3495"/>
              <a:ext cx="281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9" name="Line 27"/>
            <p:cNvSpPr>
              <a:spLocks noChangeShapeType="1"/>
            </p:cNvSpPr>
            <p:nvPr/>
          </p:nvSpPr>
          <p:spPr bwMode="auto">
            <a:xfrm>
              <a:off x="896" y="1178"/>
              <a:ext cx="281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0" name="Line 28"/>
            <p:cNvSpPr>
              <a:spLocks noChangeShapeType="1"/>
            </p:cNvSpPr>
            <p:nvPr/>
          </p:nvSpPr>
          <p:spPr bwMode="auto">
            <a:xfrm flipV="1">
              <a:off x="896" y="1177"/>
              <a:ext cx="2" cy="23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1" name="Line 29"/>
            <p:cNvSpPr>
              <a:spLocks noChangeShapeType="1"/>
            </p:cNvSpPr>
            <p:nvPr/>
          </p:nvSpPr>
          <p:spPr bwMode="auto">
            <a:xfrm flipV="1">
              <a:off x="3708" y="1177"/>
              <a:ext cx="2" cy="23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2" name="Line 30"/>
            <p:cNvSpPr>
              <a:spLocks noChangeShapeType="1"/>
            </p:cNvSpPr>
            <p:nvPr/>
          </p:nvSpPr>
          <p:spPr bwMode="auto">
            <a:xfrm flipH="1">
              <a:off x="3615" y="2981"/>
              <a:ext cx="9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3" name="Line 31"/>
            <p:cNvSpPr>
              <a:spLocks noChangeShapeType="1"/>
            </p:cNvSpPr>
            <p:nvPr/>
          </p:nvSpPr>
          <p:spPr bwMode="auto">
            <a:xfrm flipH="1">
              <a:off x="3615" y="2466"/>
              <a:ext cx="9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4" name="Line 32"/>
            <p:cNvSpPr>
              <a:spLocks noChangeShapeType="1"/>
            </p:cNvSpPr>
            <p:nvPr/>
          </p:nvSpPr>
          <p:spPr bwMode="auto">
            <a:xfrm flipH="1">
              <a:off x="3615" y="1950"/>
              <a:ext cx="9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85" name="Line 33"/>
            <p:cNvSpPr>
              <a:spLocks noChangeShapeType="1"/>
            </p:cNvSpPr>
            <p:nvPr/>
          </p:nvSpPr>
          <p:spPr bwMode="auto">
            <a:xfrm flipH="1">
              <a:off x="3615" y="1435"/>
              <a:ext cx="9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786" name="Rectangle 34"/>
          <p:cNvSpPr>
            <a:spLocks noChangeArrowheads="1"/>
          </p:cNvSpPr>
          <p:nvPr/>
        </p:nvSpPr>
        <p:spPr bwMode="auto">
          <a:xfrm>
            <a:off x="2408238" y="6064250"/>
            <a:ext cx="193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762000" eaLnBrk="0" hangingPunct="0"/>
            <a:r>
              <a:rPr lang="en-US" sz="2000"/>
              <a:t>Wavelength (</a:t>
            </a:r>
            <a:r>
              <a:rPr lang="en-US" sz="2000">
                <a:latin typeface="Symbol" charset="2"/>
              </a:rPr>
              <a:t>m</a:t>
            </a:r>
            <a:r>
              <a:rPr lang="en-US" sz="2000"/>
              <a:t>m)</a:t>
            </a:r>
          </a:p>
        </p:txBody>
      </p:sp>
      <p:sp>
        <p:nvSpPr>
          <p:cNvPr id="74787" name="Rectangle 35"/>
          <p:cNvSpPr>
            <a:spLocks noChangeArrowheads="1"/>
          </p:cNvSpPr>
          <p:nvPr/>
        </p:nvSpPr>
        <p:spPr bwMode="auto">
          <a:xfrm>
            <a:off x="2408238" y="4914900"/>
            <a:ext cx="131127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62000" eaLnBrk="0" hangingPunct="0"/>
            <a:r>
              <a:rPr lang="en-US">
                <a:solidFill>
                  <a:schemeClr val="tx2"/>
                </a:solidFill>
                <a:latin typeface="Times New Roman" charset="0"/>
              </a:rPr>
              <a:t>Photosphere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676400" y="2673350"/>
            <a:ext cx="1073150" cy="1441450"/>
            <a:chOff x="1056" y="1684"/>
            <a:chExt cx="676" cy="908"/>
          </a:xfrm>
        </p:grpSpPr>
        <p:sp>
          <p:nvSpPr>
            <p:cNvPr id="74789" name="Oval 37"/>
            <p:cNvSpPr>
              <a:spLocks noChangeArrowheads="1"/>
            </p:cNvSpPr>
            <p:nvPr/>
          </p:nvSpPr>
          <p:spPr bwMode="auto">
            <a:xfrm>
              <a:off x="1056" y="251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0" name="Oval 38"/>
            <p:cNvSpPr>
              <a:spLocks noChangeArrowheads="1"/>
            </p:cNvSpPr>
            <p:nvPr/>
          </p:nvSpPr>
          <p:spPr bwMode="auto">
            <a:xfrm>
              <a:off x="1116" y="227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1" name="Oval 39"/>
            <p:cNvSpPr>
              <a:spLocks noChangeArrowheads="1"/>
            </p:cNvSpPr>
            <p:nvPr/>
          </p:nvSpPr>
          <p:spPr bwMode="auto">
            <a:xfrm>
              <a:off x="1192" y="2188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2" name="Oval 40"/>
            <p:cNvSpPr>
              <a:spLocks noChangeArrowheads="1"/>
            </p:cNvSpPr>
            <p:nvPr/>
          </p:nvSpPr>
          <p:spPr bwMode="auto">
            <a:xfrm>
              <a:off x="1236" y="205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3" name="Oval 41"/>
            <p:cNvSpPr>
              <a:spLocks noChangeArrowheads="1"/>
            </p:cNvSpPr>
            <p:nvPr/>
          </p:nvSpPr>
          <p:spPr bwMode="auto">
            <a:xfrm>
              <a:off x="1308" y="193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4" name="Oval 42"/>
            <p:cNvSpPr>
              <a:spLocks noChangeArrowheads="1"/>
            </p:cNvSpPr>
            <p:nvPr/>
          </p:nvSpPr>
          <p:spPr bwMode="auto">
            <a:xfrm>
              <a:off x="1464" y="170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5" name="Oval 43"/>
            <p:cNvSpPr>
              <a:spLocks noChangeArrowheads="1"/>
            </p:cNvSpPr>
            <p:nvPr/>
          </p:nvSpPr>
          <p:spPr bwMode="auto">
            <a:xfrm>
              <a:off x="1544" y="16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4796" name="Oval 44"/>
            <p:cNvSpPr>
              <a:spLocks noChangeArrowheads="1"/>
            </p:cNvSpPr>
            <p:nvPr/>
          </p:nvSpPr>
          <p:spPr bwMode="auto">
            <a:xfrm>
              <a:off x="1652" y="174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2211388" y="5654675"/>
            <a:ext cx="4010025" cy="304800"/>
            <a:chOff x="1393" y="3562"/>
            <a:chExt cx="2526" cy="192"/>
          </a:xfrm>
        </p:grpSpPr>
        <p:sp>
          <p:nvSpPr>
            <p:cNvPr id="74798" name="Rectangle 46"/>
            <p:cNvSpPr>
              <a:spLocks noChangeArrowheads="1"/>
            </p:cNvSpPr>
            <p:nvPr/>
          </p:nvSpPr>
          <p:spPr bwMode="auto">
            <a:xfrm>
              <a:off x="1393" y="3562"/>
              <a:ext cx="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1</a:t>
              </a:r>
            </a:p>
          </p:txBody>
        </p:sp>
        <p:sp>
          <p:nvSpPr>
            <p:cNvPr id="74799" name="Rectangle 47"/>
            <p:cNvSpPr>
              <a:spLocks noChangeArrowheads="1"/>
            </p:cNvSpPr>
            <p:nvPr/>
          </p:nvSpPr>
          <p:spPr bwMode="auto">
            <a:xfrm>
              <a:off x="2102" y="3562"/>
              <a:ext cx="1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10</a:t>
              </a:r>
            </a:p>
          </p:txBody>
        </p:sp>
        <p:sp>
          <p:nvSpPr>
            <p:cNvPr id="74800" name="Rectangle 48"/>
            <p:cNvSpPr>
              <a:spLocks noChangeArrowheads="1"/>
            </p:cNvSpPr>
            <p:nvPr/>
          </p:nvSpPr>
          <p:spPr bwMode="auto">
            <a:xfrm>
              <a:off x="2810" y="3562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100</a:t>
              </a:r>
            </a:p>
          </p:txBody>
        </p:sp>
        <p:sp>
          <p:nvSpPr>
            <p:cNvPr id="74801" name="Rectangle 49"/>
            <p:cNvSpPr>
              <a:spLocks noChangeArrowheads="1"/>
            </p:cNvSpPr>
            <p:nvPr/>
          </p:nvSpPr>
          <p:spPr bwMode="auto">
            <a:xfrm>
              <a:off x="3554" y="3562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1000</a:t>
              </a: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835025" y="2143125"/>
            <a:ext cx="415925" cy="3519488"/>
            <a:chOff x="526" y="1350"/>
            <a:chExt cx="262" cy="2217"/>
          </a:xfrm>
        </p:grpSpPr>
        <p:sp>
          <p:nvSpPr>
            <p:cNvPr id="74803" name="Rectangle 51"/>
            <p:cNvSpPr>
              <a:spLocks noChangeArrowheads="1"/>
            </p:cNvSpPr>
            <p:nvPr/>
          </p:nvSpPr>
          <p:spPr bwMode="auto">
            <a:xfrm>
              <a:off x="526" y="3375"/>
              <a:ext cx="2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-20</a:t>
              </a:r>
            </a:p>
          </p:txBody>
        </p:sp>
        <p:sp>
          <p:nvSpPr>
            <p:cNvPr id="74804" name="Rectangle 52"/>
            <p:cNvSpPr>
              <a:spLocks noChangeArrowheads="1"/>
            </p:cNvSpPr>
            <p:nvPr/>
          </p:nvSpPr>
          <p:spPr bwMode="auto">
            <a:xfrm>
              <a:off x="526" y="2904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-19</a:t>
              </a:r>
            </a:p>
          </p:txBody>
        </p:sp>
        <p:sp>
          <p:nvSpPr>
            <p:cNvPr id="74805" name="Rectangle 53"/>
            <p:cNvSpPr>
              <a:spLocks noChangeArrowheads="1"/>
            </p:cNvSpPr>
            <p:nvPr/>
          </p:nvSpPr>
          <p:spPr bwMode="auto">
            <a:xfrm>
              <a:off x="526" y="2369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-18</a:t>
              </a:r>
            </a:p>
          </p:txBody>
        </p:sp>
        <p:sp>
          <p:nvSpPr>
            <p:cNvPr id="74806" name="Rectangle 54"/>
            <p:cNvSpPr>
              <a:spLocks noChangeArrowheads="1"/>
            </p:cNvSpPr>
            <p:nvPr/>
          </p:nvSpPr>
          <p:spPr bwMode="auto">
            <a:xfrm>
              <a:off x="526" y="1847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-17</a:t>
              </a:r>
            </a:p>
          </p:txBody>
        </p:sp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526" y="1350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762000" eaLnBrk="0" hangingPunct="0"/>
              <a:r>
                <a:rPr lang="en-US" sz="2000">
                  <a:latin typeface="Comic Sans MS" charset="0"/>
                </a:rPr>
                <a:t>-16</a:t>
              </a:r>
            </a:p>
          </p:txBody>
        </p:sp>
      </p:grpSp>
      <p:sp>
        <p:nvSpPr>
          <p:cNvPr id="74808" name="Rectangle 56"/>
          <p:cNvSpPr>
            <a:spLocks noChangeArrowheads="1"/>
          </p:cNvSpPr>
          <p:nvPr/>
        </p:nvSpPr>
        <p:spPr bwMode="auto">
          <a:xfrm>
            <a:off x="149225" y="3222625"/>
            <a:ext cx="7302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Symbol" charset="2"/>
              </a:rPr>
              <a:t>l</a:t>
            </a:r>
            <a:r>
              <a:rPr lang="en-US" sz="2400"/>
              <a:t> F</a:t>
            </a:r>
            <a:r>
              <a:rPr lang="en-US" sz="2400" baseline="-25000">
                <a:latin typeface="Symbol" charset="2"/>
              </a:rPr>
              <a:t>l</a:t>
            </a:r>
          </a:p>
        </p:txBody>
      </p:sp>
      <p:sp>
        <p:nvSpPr>
          <p:cNvPr id="74809" name="Line 57"/>
          <p:cNvSpPr>
            <a:spLocks noChangeShapeType="1"/>
          </p:cNvSpPr>
          <p:nvPr/>
        </p:nvSpPr>
        <p:spPr bwMode="auto">
          <a:xfrm>
            <a:off x="3556000" y="3238500"/>
            <a:ext cx="0" cy="1104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810" name="Rectangle 58"/>
          <p:cNvSpPr>
            <a:spLocks noChangeArrowheads="1"/>
          </p:cNvSpPr>
          <p:nvPr/>
        </p:nvSpPr>
        <p:spPr bwMode="auto">
          <a:xfrm>
            <a:off x="3565525" y="3698875"/>
            <a:ext cx="17621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Times New Roman" charset="0"/>
              </a:rPr>
              <a:t>Excess emission</a:t>
            </a:r>
          </a:p>
          <a:p>
            <a:pPr eaLnBrk="0" hangingPunct="0"/>
            <a:r>
              <a:rPr lang="en-US" dirty="0">
                <a:latin typeface="Times New Roman" charset="0"/>
              </a:rPr>
              <a:t>over photosphere</a:t>
            </a:r>
          </a:p>
        </p:txBody>
      </p:sp>
      <p:sp>
        <p:nvSpPr>
          <p:cNvPr id="74812" name="Text Box 60"/>
          <p:cNvSpPr txBox="1">
            <a:spLocks noChangeArrowheads="1"/>
          </p:cNvSpPr>
          <p:nvPr/>
        </p:nvSpPr>
        <p:spPr bwMode="auto">
          <a:xfrm>
            <a:off x="0" y="6477000"/>
            <a:ext cx="221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Slide from E. Young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sc_logo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0"/>
            <a:ext cx="1565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ITARP_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1981200" cy="8519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 rot="5400000">
            <a:off x="4343400" y="-1524000"/>
            <a:ext cx="1066800" cy="4572000"/>
          </a:xfrm>
          <a:solidFill>
            <a:srgbClr val="1B47A4">
              <a:alpha val="89000"/>
            </a:srgbClr>
          </a:solidFill>
          <a:effectLst>
            <a:glow rad="127000">
              <a:srgbClr val="F3EF63"/>
            </a:glow>
            <a:softEdge rad="101600"/>
          </a:effectLst>
        </p:spPr>
        <p:txBody>
          <a:bodyPr vert="vert270"/>
          <a:lstStyle/>
          <a:p>
            <a:pPr algn="ctr">
              <a:lnSpc>
                <a:spcPts val="3040"/>
              </a:lnSpc>
              <a:spcBef>
                <a:spcPts val="3000"/>
              </a:spcBef>
              <a:spcAft>
                <a:spcPts val="1200"/>
              </a:spcAft>
            </a:pPr>
            <a:r>
              <a:rPr lang="en-US" sz="3200" dirty="0" smtClean="0"/>
              <a:t>IRAC Color-Color Diagrams</a:t>
            </a:r>
            <a:endParaRPr lang="en-US" sz="3200" dirty="0">
              <a:latin typeface="Tahoma" pitchFamily="-112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508125"/>
            <a:ext cx="5273675" cy="5273675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0" y="4267200"/>
            <a:ext cx="1524000" cy="221599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solidFill>
                  <a:srgbClr val="3BFF36"/>
                </a:solidFill>
                <a:latin typeface="Times" charset="0"/>
              </a:rPr>
              <a:t>Circles: </a:t>
            </a:r>
            <a:r>
              <a:rPr lang="en-US" b="1" dirty="0" err="1" smtClean="0">
                <a:solidFill>
                  <a:srgbClr val="3BFF36"/>
                </a:solidFill>
                <a:latin typeface="Times" charset="0"/>
              </a:rPr>
              <a:t>Protostars</a:t>
            </a:r>
            <a:endParaRPr lang="en-US" b="1" dirty="0" smtClean="0">
              <a:solidFill>
                <a:srgbClr val="3BFF36"/>
              </a:solidFill>
              <a:latin typeface="Times" charset="0"/>
            </a:endParaRPr>
          </a:p>
          <a:p>
            <a:pPr eaLnBrk="0" hangingPunct="0"/>
            <a:endParaRPr lang="en-US" b="1" dirty="0" smtClean="0">
              <a:solidFill>
                <a:srgbClr val="FF4248"/>
              </a:solidFill>
              <a:latin typeface="Times" charset="0"/>
            </a:endParaRPr>
          </a:p>
          <a:p>
            <a:pPr eaLnBrk="0" hangingPunct="0"/>
            <a:r>
              <a:rPr lang="en-US" b="1" dirty="0">
                <a:solidFill>
                  <a:srgbClr val="52B7FF"/>
                </a:solidFill>
                <a:latin typeface="Times" charset="0"/>
              </a:rPr>
              <a:t>Squares:</a:t>
            </a:r>
            <a:r>
              <a:rPr lang="en-US" b="1" dirty="0" smtClean="0">
                <a:solidFill>
                  <a:srgbClr val="52B7FF"/>
                </a:solidFill>
                <a:latin typeface="Times" charset="0"/>
              </a:rPr>
              <a:t> </a:t>
            </a:r>
          </a:p>
          <a:p>
            <a:pPr eaLnBrk="0" hangingPunct="0"/>
            <a:r>
              <a:rPr lang="en-US" b="1" dirty="0" err="1" smtClean="0">
                <a:solidFill>
                  <a:srgbClr val="52B7FF"/>
                </a:solidFill>
                <a:latin typeface="Times" charset="0"/>
              </a:rPr>
              <a:t>star</a:t>
            </a:r>
            <a:r>
              <a:rPr lang="en-US" b="1" dirty="0" err="1">
                <a:solidFill>
                  <a:srgbClr val="52B7FF"/>
                </a:solidFill>
                <a:latin typeface="Times" charset="0"/>
              </a:rPr>
              <a:t>+</a:t>
            </a:r>
            <a:r>
              <a:rPr lang="en-US" b="1" dirty="0" err="1" smtClean="0">
                <a:solidFill>
                  <a:srgbClr val="52B7FF"/>
                </a:solidFill>
                <a:latin typeface="Times" charset="0"/>
              </a:rPr>
              <a:t>disks</a:t>
            </a:r>
            <a:endParaRPr lang="en-US" b="1" dirty="0" smtClean="0">
              <a:solidFill>
                <a:srgbClr val="52B7FF"/>
              </a:solidFill>
              <a:latin typeface="Times" charset="0"/>
            </a:endParaRPr>
          </a:p>
          <a:p>
            <a:pPr eaLnBrk="0" hangingPunct="0"/>
            <a:endParaRPr lang="en-US" sz="1200" i="1" dirty="0" smtClean="0">
              <a:solidFill>
                <a:schemeClr val="bg2"/>
              </a:solidFill>
              <a:latin typeface="Arial Rounded MT Bold"/>
            </a:endParaRPr>
          </a:p>
          <a:p>
            <a:pPr eaLnBrk="0" hangingPunct="0"/>
            <a:r>
              <a:rPr lang="en-US" sz="1200" i="1" dirty="0" smtClean="0">
                <a:solidFill>
                  <a:schemeClr val="bg2"/>
                </a:solidFill>
                <a:latin typeface="Arial Narrow"/>
              </a:rPr>
              <a:t>* We actually used </a:t>
            </a:r>
            <a:r>
              <a:rPr lang="en-US" sz="1200" i="1" dirty="0" err="1" smtClean="0">
                <a:solidFill>
                  <a:schemeClr val="bg2"/>
                </a:solidFill>
                <a:latin typeface="Arial Narrow"/>
              </a:rPr>
              <a:t>Gutermuth</a:t>
            </a:r>
            <a:r>
              <a:rPr lang="en-US" sz="1200" i="1" dirty="0" smtClean="0">
                <a:solidFill>
                  <a:schemeClr val="bg2"/>
                </a:solidFill>
                <a:latin typeface="Arial Narrow"/>
              </a:rPr>
              <a:t> 2008,2009 classifications</a:t>
            </a:r>
            <a:endParaRPr lang="en-US" sz="1200" i="1" dirty="0">
              <a:solidFill>
                <a:schemeClr val="bg2"/>
              </a:solidFill>
              <a:latin typeface="Arial Narrow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543800" y="1447800"/>
            <a:ext cx="1447800" cy="258532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Times" charset="0"/>
              </a:rPr>
              <a:t>Models aid in classification of  objects as Class II (stars with disks) or Class I (</a:t>
            </a:r>
            <a:r>
              <a:rPr lang="en-US" dirty="0" err="1">
                <a:latin typeface="Times" charset="0"/>
              </a:rPr>
              <a:t>protostars</a:t>
            </a:r>
            <a:r>
              <a:rPr lang="en-US" dirty="0">
                <a:latin typeface="Times" charset="0"/>
              </a:rPr>
              <a:t>). </a:t>
            </a:r>
            <a:r>
              <a:rPr lang="en-US" i="1" dirty="0" err="1">
                <a:latin typeface="Times" charset="0"/>
              </a:rPr>
              <a:t>Megeath</a:t>
            </a:r>
            <a:r>
              <a:rPr lang="en-US" i="1" dirty="0">
                <a:latin typeface="Times" charset="0"/>
              </a:rPr>
              <a:t> et al. </a:t>
            </a:r>
            <a:r>
              <a:rPr lang="en-US" i="1" dirty="0" smtClean="0">
                <a:latin typeface="Times" charset="0"/>
              </a:rPr>
              <a:t>2004*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9">
      <a:dk1>
        <a:srgbClr val="4D4D4D"/>
      </a:dk1>
      <a:lt1>
        <a:srgbClr val="FFFFFF"/>
      </a:lt1>
      <a:dk2>
        <a:srgbClr val="333333"/>
      </a:dk2>
      <a:lt2>
        <a:srgbClr val="181C42"/>
      </a:lt2>
      <a:accent1>
        <a:srgbClr val="2427A4"/>
      </a:accent1>
      <a:accent2>
        <a:srgbClr val="772B2B"/>
      </a:accent2>
      <a:accent3>
        <a:srgbClr val="FFFFFF"/>
      </a:accent3>
      <a:accent4>
        <a:srgbClr val="404040"/>
      </a:accent4>
      <a:accent5>
        <a:srgbClr val="ACACCF"/>
      </a:accent5>
      <a:accent6>
        <a:srgbClr val="6B2626"/>
      </a:accent6>
      <a:hlink>
        <a:srgbClr val="621212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0066CC"/>
        </a:lt2>
        <a:accent1>
          <a:srgbClr val="0099FF"/>
        </a:accent1>
        <a:accent2>
          <a:srgbClr val="0099CC"/>
        </a:accent2>
        <a:accent3>
          <a:srgbClr val="FFFFFF"/>
        </a:accent3>
        <a:accent4>
          <a:srgbClr val="404040"/>
        </a:accent4>
        <a:accent5>
          <a:srgbClr val="AACAFF"/>
        </a:accent5>
        <a:accent6>
          <a:srgbClr val="008AB9"/>
        </a:accent6>
        <a:hlink>
          <a:srgbClr val="66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006699"/>
        </a:lt2>
        <a:accent1>
          <a:srgbClr val="0099FF"/>
        </a:accent1>
        <a:accent2>
          <a:srgbClr val="0099CC"/>
        </a:accent2>
        <a:accent3>
          <a:srgbClr val="FFFFFF"/>
        </a:accent3>
        <a:accent4>
          <a:srgbClr val="404040"/>
        </a:accent4>
        <a:accent5>
          <a:srgbClr val="AACAFF"/>
        </a:accent5>
        <a:accent6>
          <a:srgbClr val="008AB9"/>
        </a:accent6>
        <a:hlink>
          <a:srgbClr val="66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00547E"/>
        </a:lt2>
        <a:accent1>
          <a:srgbClr val="448EBC"/>
        </a:accent1>
        <a:accent2>
          <a:srgbClr val="30879C"/>
        </a:accent2>
        <a:accent3>
          <a:srgbClr val="FFFFFF"/>
        </a:accent3>
        <a:accent4>
          <a:srgbClr val="404040"/>
        </a:accent4>
        <a:accent5>
          <a:srgbClr val="B0C6DA"/>
        </a:accent5>
        <a:accent6>
          <a:srgbClr val="2A7A8D"/>
        </a:accent6>
        <a:hlink>
          <a:srgbClr val="91C3D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06AC3"/>
        </a:lt2>
        <a:accent1>
          <a:srgbClr val="E29602"/>
        </a:accent1>
        <a:accent2>
          <a:srgbClr val="ECC20E"/>
        </a:accent2>
        <a:accent3>
          <a:srgbClr val="FFFFFF"/>
        </a:accent3>
        <a:accent4>
          <a:srgbClr val="404040"/>
        </a:accent4>
        <a:accent5>
          <a:srgbClr val="EEC9AA"/>
        </a:accent5>
        <a:accent6>
          <a:srgbClr val="D6B00C"/>
        </a:accent6>
        <a:hlink>
          <a:srgbClr val="60ADE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916637"/>
        </a:lt2>
        <a:accent1>
          <a:srgbClr val="CCA377"/>
        </a:accent1>
        <a:accent2>
          <a:srgbClr val="8A8C8D"/>
        </a:accent2>
        <a:accent3>
          <a:srgbClr val="FFFFFF"/>
        </a:accent3>
        <a:accent4>
          <a:srgbClr val="404040"/>
        </a:accent4>
        <a:accent5>
          <a:srgbClr val="E2CEBD"/>
        </a:accent5>
        <a:accent6>
          <a:srgbClr val="7D7E7F"/>
        </a:accent6>
        <a:hlink>
          <a:srgbClr val="5C82D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333333"/>
        </a:dk2>
        <a:lt2>
          <a:srgbClr val="534389"/>
        </a:lt2>
        <a:accent1>
          <a:srgbClr val="8360C6"/>
        </a:accent1>
        <a:accent2>
          <a:srgbClr val="D26D3F"/>
        </a:accent2>
        <a:accent3>
          <a:srgbClr val="FFFFFF"/>
        </a:accent3>
        <a:accent4>
          <a:srgbClr val="404040"/>
        </a:accent4>
        <a:accent5>
          <a:srgbClr val="C1B6DF"/>
        </a:accent5>
        <a:accent6>
          <a:srgbClr val="BE6238"/>
        </a:accent6>
        <a:hlink>
          <a:srgbClr val="C8507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333333"/>
        </a:dk2>
        <a:lt2>
          <a:srgbClr val="181C42"/>
        </a:lt2>
        <a:accent1>
          <a:srgbClr val="2A3174"/>
        </a:accent1>
        <a:accent2>
          <a:srgbClr val="A56C65"/>
        </a:accent2>
        <a:accent3>
          <a:srgbClr val="FFFFFF"/>
        </a:accent3>
        <a:accent4>
          <a:srgbClr val="404040"/>
        </a:accent4>
        <a:accent5>
          <a:srgbClr val="ACADBC"/>
        </a:accent5>
        <a:accent6>
          <a:srgbClr val="95615B"/>
        </a:accent6>
        <a:hlink>
          <a:srgbClr val="B88C8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333333"/>
        </a:dk2>
        <a:lt2>
          <a:srgbClr val="181C42"/>
        </a:lt2>
        <a:accent1>
          <a:srgbClr val="272D6B"/>
        </a:accent1>
        <a:accent2>
          <a:srgbClr val="66413C"/>
        </a:accent2>
        <a:accent3>
          <a:srgbClr val="FFFFFF"/>
        </a:accent3>
        <a:accent4>
          <a:srgbClr val="404040"/>
        </a:accent4>
        <a:accent5>
          <a:srgbClr val="ACADBA"/>
        </a:accent5>
        <a:accent6>
          <a:srgbClr val="5C3A35"/>
        </a:accent6>
        <a:hlink>
          <a:srgbClr val="492F2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333333"/>
        </a:dk2>
        <a:lt2>
          <a:srgbClr val="181C42"/>
        </a:lt2>
        <a:accent1>
          <a:srgbClr val="2427A4"/>
        </a:accent1>
        <a:accent2>
          <a:srgbClr val="772B2B"/>
        </a:accent2>
        <a:accent3>
          <a:srgbClr val="FFFFFF"/>
        </a:accent3>
        <a:accent4>
          <a:srgbClr val="404040"/>
        </a:accent4>
        <a:accent5>
          <a:srgbClr val="ACACCF"/>
        </a:accent5>
        <a:accent6>
          <a:srgbClr val="6B2626"/>
        </a:accent6>
        <a:hlink>
          <a:srgbClr val="62121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template.pot</Template>
  <TotalTime>1544</TotalTime>
  <Words>2527</Words>
  <Application>Microsoft Macintosh PowerPoint</Application>
  <PresentationFormat>On-screen Show (4:3)</PresentationFormat>
  <Paragraphs>304</Paragraphs>
  <Slides>23</Slides>
  <Notes>0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template</vt:lpstr>
      <vt:lpstr>New Young Stars  (both human &amp; astronomical)  in the Gum Nebula</vt:lpstr>
      <vt:lpstr>  WHY IS I&amp;T HERE?</vt:lpstr>
      <vt:lpstr>Slide 3</vt:lpstr>
      <vt:lpstr>NITARP TEAM 2010</vt:lpstr>
      <vt:lpstr>     Most of the ~60</vt:lpstr>
      <vt:lpstr>Debris disks</vt:lpstr>
      <vt:lpstr>Slide 7</vt:lpstr>
      <vt:lpstr>Spectral Energy Distributions (SEDs) Reveal Disk Structure</vt:lpstr>
      <vt:lpstr>IRAC Color-Color Diagrams</vt:lpstr>
      <vt:lpstr>Slide 10</vt:lpstr>
      <vt:lpstr>NITARP 2010</vt:lpstr>
      <vt:lpstr>DATA REDUCTION   &amp; ANALYSIS</vt:lpstr>
      <vt:lpstr>RESEARCH RESULTS</vt:lpstr>
      <vt:lpstr>RESEARCH RESULTS</vt:lpstr>
      <vt:lpstr>Slide 15</vt:lpstr>
      <vt:lpstr>FINAL RESULTS</vt:lpstr>
      <vt:lpstr>Slide 17</vt:lpstr>
      <vt:lpstr>FINAL RESULTS</vt:lpstr>
      <vt:lpstr>Slide 19</vt:lpstr>
      <vt:lpstr>     ANSWERS TO QUIZ</vt:lpstr>
      <vt:lpstr>UNIVERSE IS  EXPANDING</vt:lpstr>
      <vt:lpstr>FINAL THOUGHTS</vt:lpstr>
      <vt:lpstr>The End</vt:lpstr>
    </vt:vector>
  </TitlesOfParts>
  <Company>IPAC/CALTECH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Young Stars  (both human &amp; astronomical)  in the Gum Nebula</dc:title>
  <dc:creator>Mark Legassie</dc:creator>
  <cp:lastModifiedBy>Mark Legassie</cp:lastModifiedBy>
  <cp:revision>21</cp:revision>
  <cp:lastPrinted>2011-05-09T21:34:51Z</cp:lastPrinted>
  <dcterms:created xsi:type="dcterms:W3CDTF">2011-05-18T17:27:49Z</dcterms:created>
  <dcterms:modified xsi:type="dcterms:W3CDTF">2011-05-18T21:45:27Z</dcterms:modified>
</cp:coreProperties>
</file>